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83" r:id="rId4"/>
    <p:sldMasterId id="2147483692" r:id="rId5"/>
    <p:sldMasterId id="2147483701" r:id="rId6"/>
  </p:sldMasterIdLst>
  <p:sldIdLst>
    <p:sldId id="256" r:id="rId7"/>
    <p:sldId id="259" r:id="rId8"/>
    <p:sldId id="257" r:id="rId9"/>
    <p:sldId id="260" r:id="rId10"/>
    <p:sldId id="261" r:id="rId11"/>
    <p:sldId id="262" r:id="rId12"/>
    <p:sldId id="263" r:id="rId13"/>
    <p:sldId id="258" r:id="rId14"/>
    <p:sldId id="265" r:id="rId15"/>
    <p:sldId id="266" r:id="rId16"/>
    <p:sldId id="264" r:id="rId17"/>
    <p:sldId id="268" r:id="rId18"/>
    <p:sldId id="267" r:id="rId19"/>
    <p:sldId id="269" r:id="rId20"/>
    <p:sldId id="270" r:id="rId21"/>
    <p:sldId id="272" r:id="rId22"/>
    <p:sldId id="271" r:id="rId23"/>
    <p:sldId id="274" r:id="rId2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25"/>
    </p:embeddedFont>
    <p:embeddedFont>
      <p:font typeface="Bauhaus 93" panose="04030905020B02020C02" pitchFamily="82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Gabriola" panose="04040605051002020D02" pitchFamily="82" charset="0"/>
      <p:regular r:id="rId28"/>
    </p:embeddedFont>
    <p:embeddedFont>
      <p:font typeface="Bloody" pitchFamily="2" charset="0"/>
      <p:regular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briola" panose="04040605051002020D02" pitchFamily="8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46003-435A-411A-A247-9550B8F34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72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7F7A-3C10-423B-911F-6509FF8EB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3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86527-DC46-45BC-A7D9-3A8D6FAE4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1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7952-3108-4FE0-BB2F-448A9DD6E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5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2FD74-49FE-4F16-A2BA-00CB149A7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6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23BBF-01A0-4ADE-8391-9C281EDE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15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E275-9487-4447-A6C9-223D5C681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7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A687B-7832-40CC-A646-513E32CDE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51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188A-586D-4EAB-A8E7-047DC157D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45C4-2A04-4E65-82C7-C58DA57EC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4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9B99-AF1C-4213-BC3E-097E001C5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14F4D-A44A-4ADD-8655-C51E812EA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981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EC63-A404-4F30-9B59-1E3E948291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3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D415-3907-4DF8-B1FE-2A4FCB3667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E478-381F-469C-9D51-A4673880F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1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3A41-8190-4CD1-94F3-0CF0014A8B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58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A0C2-8F95-468A-A32D-DB7100BC2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4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08F6-DC54-4522-A308-0655C6F3D7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4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7F7A-3C10-423B-911F-6509FF8EB9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18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9B99-AF1C-4213-BC3E-097E001C5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EC63-A404-4F30-9B59-1E3E948291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29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D415-3907-4DF8-B1FE-2A4FCB3667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9B99-AF1C-4213-BC3E-097E001C5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8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E478-381F-469C-9D51-A4673880F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0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3A41-8190-4CD1-94F3-0CF0014A8B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96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A0C2-8F95-468A-A32D-DB7100BC2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0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08F6-DC54-4522-A308-0655C6F3D7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7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7F7A-3C10-423B-911F-6509FF8EB9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46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05405-8210-4278-99FA-5CC7BE4389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2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253F-241A-4088-897C-AF54FE5691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80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276A-7DC4-49AF-B6D4-8FB309043A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9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7E8F-50C6-41BB-B2D6-C97FA15CA8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3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54575-10C0-4173-8B87-0751353238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1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EC63-A404-4F30-9B59-1E3E94829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543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F947-75A1-40CE-A398-0E19BF99F4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00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0AB45-166B-4331-BBCD-B386ED32CD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37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23E28-78F6-41E6-8B55-D6E0E23F5D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6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2095-E5B3-448C-8FBA-4F0C7C1A77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47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5AAB-B2CB-4668-B456-B2A429334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39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8345-5DBF-4909-A85F-C47540C14B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9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D415-3907-4DF8-B1FE-2A4FCB366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2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E478-381F-469C-9D51-A4673880F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3A41-8190-4CD1-94F3-0CF0014A8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A0C2-8F95-468A-A32D-DB7100BC2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3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08F6-DC54-4522-A308-0655C6F3D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86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62BC8C-8F9E-45D7-A5F4-CCC97AFB54B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7" name="Picture 133" descr="mythbusters_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Picture 136" descr="mythbusters_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F0153-A522-4834-A1C4-35BF31F9C9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1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briola" panose="04040605051002020D02" pitchFamily="8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2" name="Picture 82" descr="unshakeable message_cb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A5D87-8312-40F4-8B06-0EE5E50F64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auhaus 93" panose="04030905020B02020C02" pitchFamily="8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Picture 136" descr="mythbusters_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F0153-A522-4834-A1C4-35BF31F9C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briola" panose="04040605051002020D02" pitchFamily="8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Picture 136" descr="mythbusters_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7F0153-A522-4834-A1C4-35BF31F9C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briola" panose="04040605051002020D02" pitchFamily="8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Gothic Std Blac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8A31AA-0AE3-4DAC-A1A1-9C86F04758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267" name="Picture 171" descr="Dying to Live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919788" y="3517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01953">
            <a:off x="659720" y="4953000"/>
            <a:ext cx="8229600" cy="1143000"/>
          </a:xfrm>
        </p:spPr>
        <p:txBody>
          <a:bodyPr/>
          <a:lstStyle/>
          <a:p>
            <a:r>
              <a:rPr lang="en-US" sz="6000" b="1" spc="30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&amp; Error Of Christmas</a:t>
            </a:r>
            <a:endParaRPr lang="en-US" sz="6000" b="1" spc="300" dirty="0">
              <a:ln w="3175"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ERROR!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>
                <a:effectLst/>
              </a:rPr>
              <a:t>“YOU DO NOT BELIEVE IN THE VIRGIN BIRTH OF JESUS IF YOU DO NOT CELEBRATE IT.” </a:t>
            </a:r>
          </a:p>
        </p:txBody>
      </p:sp>
    </p:spTree>
    <p:extLst>
      <p:ext uri="{BB962C8B-B14F-4D97-AF65-F5344CB8AC3E}">
        <p14:creationId xmlns:p14="http://schemas.microsoft.com/office/powerpoint/2010/main" val="3187414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Believe!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believe and preach His virgin birth</a:t>
            </a:r>
          </a:p>
          <a:p>
            <a:pPr lvl="1"/>
            <a:r>
              <a:rPr lang="en-US" dirty="0" smtClean="0"/>
              <a:t>In prophecy (Isa. 7:14)</a:t>
            </a:r>
          </a:p>
          <a:p>
            <a:pPr lvl="1"/>
            <a:r>
              <a:rPr lang="en-US" dirty="0" smtClean="0"/>
              <a:t>In fact (Matt. 1:18-25)</a:t>
            </a:r>
          </a:p>
          <a:p>
            <a:r>
              <a:rPr lang="en-US" dirty="0" smtClean="0"/>
              <a:t>If the Lord wanted men to celebrate His birthday, He would have commanded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50367"/>
            <a:ext cx="9144000" cy="10117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71"/>
            <a:ext cx="8229600" cy="1143000"/>
          </a:xfrm>
        </p:spPr>
        <p:txBody>
          <a:bodyPr/>
          <a:lstStyle/>
          <a:p>
            <a:r>
              <a:rPr lang="en-US" sz="6000" spc="300" dirty="0" smtClean="0">
                <a:effectLst>
                  <a:glow rad="63500">
                    <a:schemeClr val="accent1">
                      <a:satMod val="175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“Whatever I Command You”</a:t>
            </a:r>
            <a:endParaRPr lang="en-US" sz="6000" spc="300" dirty="0">
              <a:effectLst>
                <a:glow rad="63500">
                  <a:schemeClr val="accent1">
                    <a:satMod val="175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9067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127000">
                    <a:srgbClr val="FFFFFF">
                      <a:alpha val="9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shall speak.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glow rad="127000">
                  <a:srgbClr val="FFFFFF">
                    <a:alpha val="9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44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127000">
                    <a:srgbClr val="FFFFFF">
                      <a:alpha val="9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the LORD said to me: "Do not say, ‘I am a youth,’ For you shall go to all to whom I send you, And 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glow rad="127000">
                  <a:srgbClr val="FFFFFF">
                    <a:alpha val="9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913" y="43434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300" dirty="0" smtClean="0">
                <a:solidFill>
                  <a:srgbClr val="FFFFFF"/>
                </a:solidFill>
              </a:rPr>
              <a:t>Jeremiah 1:7</a:t>
            </a:r>
            <a:endParaRPr lang="en-US" i="1" spc="3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9134" y="202066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30000"/>
                    </a:schemeClr>
                  </a:glow>
                </a:effectLst>
              </a:rPr>
              <a:t>,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6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50367"/>
            <a:ext cx="9144000" cy="10117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71"/>
            <a:ext cx="8229600" cy="1143000"/>
          </a:xfrm>
        </p:spPr>
        <p:txBody>
          <a:bodyPr/>
          <a:lstStyle/>
          <a:p>
            <a:r>
              <a:rPr lang="en-US" sz="6000" spc="300" dirty="0" smtClean="0">
                <a:effectLst>
                  <a:glow rad="63500">
                    <a:schemeClr val="accent1">
                      <a:satMod val="175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“Whatever I Command You”</a:t>
            </a:r>
            <a:endParaRPr lang="en-US" sz="6000" spc="300" dirty="0">
              <a:effectLst>
                <a:glow rad="63500">
                  <a:schemeClr val="accent1">
                    <a:satMod val="175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906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9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Careful To Observe It; You Shall Not Add To It Nor Take Away From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9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Are My Friends If You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807" y="43434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spc="300" dirty="0" smtClean="0">
                <a:solidFill>
                  <a:schemeClr val="bg1"/>
                </a:solidFill>
              </a:rPr>
              <a:t>MOSES, Deuteronomy 12:32</a:t>
            </a:r>
            <a:endParaRPr lang="en-US" i="1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269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300" dirty="0" smtClean="0">
                <a:solidFill>
                  <a:schemeClr val="bg1"/>
                </a:solidFill>
              </a:rPr>
              <a:t>JESUS, John 15:14</a:t>
            </a:r>
            <a:endParaRPr lang="en-US" i="1" spc="3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03719"/>
            <a:ext cx="9144000" cy="1950661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9134" y="202066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30000"/>
                    </a:schemeClr>
                  </a:glow>
                </a:effectLst>
              </a:rPr>
              <a:t>,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201118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30000"/>
                    </a:schemeClr>
                  </a:glow>
                </a:effectLst>
              </a:rPr>
              <a:t>.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8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9" grpId="1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ERROR!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effectLst/>
              </a:rPr>
              <a:t>“CHRISTMAS </a:t>
            </a:r>
            <a:r>
              <a:rPr lang="en-US" sz="3200" dirty="0">
                <a:effectLst/>
              </a:rPr>
              <a:t>CAN ONLY BE CELEBRATED RELIGIOUSLY.” </a:t>
            </a:r>
          </a:p>
        </p:txBody>
      </p:sp>
    </p:spTree>
    <p:extLst>
      <p:ext uri="{BB962C8B-B14F-4D97-AF65-F5344CB8AC3E}">
        <p14:creationId xmlns:p14="http://schemas.microsoft.com/office/powerpoint/2010/main" val="3621119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CONTEXT OF THE ACTION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nleavened bread and fruit of the vine in the Lord’s Supper (Matt. 26:26-28)</a:t>
            </a:r>
          </a:p>
          <a:p>
            <a:pPr marL="914400" lvl="1" indent="-514350"/>
            <a:r>
              <a:rPr lang="en-US" dirty="0" smtClean="0"/>
              <a:t>Common meal (Gen. 19:3; 1 Sam. 28:24)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Eating meat that may have been offered to an idol (1 Cor. 8:4-8; 10:25, 26)</a:t>
            </a:r>
          </a:p>
          <a:p>
            <a:pPr lvl="1"/>
            <a:r>
              <a:rPr lang="en-US" dirty="0" smtClean="0"/>
              <a:t>Care: 1 Cor. 8:9-13; 10:27-29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Circumcision (Acts 15:1, 5</a:t>
            </a:r>
            <a:r>
              <a:rPr lang="en-US" dirty="0" smtClean="0"/>
              <a:t>; 1 Cor. 7:19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Pro: Acts 16:1-3</a:t>
            </a:r>
          </a:p>
          <a:p>
            <a:pPr lvl="1"/>
            <a:r>
              <a:rPr lang="en-US" dirty="0" smtClean="0"/>
              <a:t>Against: Gal. 2:1-5</a:t>
            </a:r>
          </a:p>
        </p:txBody>
      </p:sp>
    </p:spTree>
    <p:extLst>
      <p:ext uri="{BB962C8B-B14F-4D97-AF65-F5344CB8AC3E}">
        <p14:creationId xmlns:p14="http://schemas.microsoft.com/office/powerpoint/2010/main" val="718847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</a:rPr>
              <a:t>TRUE!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“JESUS CHRIST WAS BORN TO DIE.”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70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4380" y="3612630"/>
            <a:ext cx="347522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36576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REDEMPTION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4  But when the fullness of the time had come, God sent forth His Son, born of a woman, born under the law,</a:t>
            </a:r>
          </a:p>
          <a:p>
            <a:pPr marL="0" indent="0">
              <a:buNone/>
            </a:pPr>
            <a:r>
              <a:rPr lang="en-US" sz="3600" dirty="0" smtClean="0"/>
              <a:t>5  to redeem those who were under the law, that we might receive the adoption as sons.</a:t>
            </a:r>
          </a:p>
          <a:p>
            <a:pPr marL="0" indent="0" algn="r">
              <a:buNone/>
            </a:pPr>
            <a:r>
              <a:rPr lang="en-US" sz="3600" dirty="0" smtClean="0"/>
              <a:t>(Gal. 4:4, 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532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Psalm 49:6-8 | 1 Peter 1:18-20 | Matt. 20:28 | 1 Timothy 2:3-6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Heb. 9:15-17; 10:10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b="35419"/>
          <a:stretch/>
        </p:blipFill>
        <p:spPr bwMode="auto">
          <a:xfrm>
            <a:off x="0" y="1592"/>
            <a:ext cx="9144000" cy="685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74820" y="2148590"/>
            <a:ext cx="5486400" cy="1752600"/>
          </a:xfrm>
        </p:spPr>
        <p:txBody>
          <a:bodyPr/>
          <a:lstStyle/>
          <a:p>
            <a:pPr algn="l"/>
            <a:r>
              <a:rPr lang="en-US" altLang="en-US" sz="4800" dirty="0" smtClean="0">
                <a:latin typeface="Trajan Pro" pitchFamily="18" charset="0"/>
              </a:rPr>
              <a:t>Jesus </a:t>
            </a:r>
            <a:r>
              <a:rPr lang="en-US" altLang="en-US" sz="8000" dirty="0" smtClean="0">
                <a:ln>
                  <a:solidFill>
                    <a:srgbClr val="C00000"/>
                  </a:solidFill>
                </a:ln>
                <a:latin typeface="Bloody" pitchFamily="2" charset="0"/>
              </a:rPr>
              <a:t>D ED</a:t>
            </a:r>
            <a:endParaRPr lang="en-US" altLang="en-US" sz="6000" dirty="0">
              <a:ln>
                <a:solidFill>
                  <a:srgbClr val="C00000"/>
                </a:solidFill>
              </a:ln>
              <a:latin typeface="Bloody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3172361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0" dirty="0" smtClean="0">
                <a:ln>
                  <a:solidFill>
                    <a:srgbClr val="C00000"/>
                  </a:solidFill>
                </a:ln>
                <a:latin typeface="Bloody" pitchFamily="2" charset="0"/>
              </a:rPr>
              <a:t>L </a:t>
            </a:r>
            <a:r>
              <a:rPr lang="en-US" altLang="en-US" sz="8000" dirty="0" err="1" smtClean="0">
                <a:ln>
                  <a:solidFill>
                    <a:srgbClr val="C00000"/>
                  </a:solidFill>
                </a:ln>
                <a:latin typeface="Bloody" pitchFamily="2" charset="0"/>
              </a:rPr>
              <a:t>VE</a:t>
            </a:r>
            <a:r>
              <a:rPr lang="en-US" altLang="en-US" sz="8000" dirty="0" smtClean="0">
                <a:ln>
                  <a:solidFill>
                    <a:srgbClr val="C00000"/>
                  </a:solidFill>
                </a:ln>
                <a:latin typeface="Bloody" pitchFamily="2" charset="0"/>
              </a:rPr>
              <a:t>!</a:t>
            </a:r>
            <a:endParaRPr lang="en-US" altLang="en-US" sz="4000" dirty="0" smtClean="0">
              <a:ln>
                <a:solidFill>
                  <a:srgbClr val="C00000"/>
                </a:solidFill>
              </a:ln>
              <a:latin typeface="Bloody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630979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Have You Taken Advantage Of His </a:t>
            </a:r>
            <a:r>
              <a:rPr lang="en-US" altLang="en-US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Bloody" pitchFamily="2" charset="0"/>
              </a:rPr>
              <a:t>Death</a:t>
            </a:r>
            <a:r>
              <a:rPr lang="en-US" altLang="en-US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 </a:t>
            </a:r>
            <a:r>
              <a:rPr lang="en-US" altLang="en-US" sz="3600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By </a:t>
            </a:r>
            <a:r>
              <a:rPr lang="en-US" altLang="en-US" sz="3600" dirty="0" smtClean="0">
                <a:solidFill>
                  <a:schemeClr val="bg1">
                    <a:lumMod val="75000"/>
                  </a:schemeClr>
                </a:solidFill>
                <a:latin typeface="Trajan Pro" pitchFamily="18" charset="0"/>
              </a:rPr>
              <a:t>Obedience In Baptism?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541692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Trajan Pro" pitchFamily="18" charset="0"/>
              </a:rPr>
              <a:t>So That You Might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rajan Pro" pitchFamily="18" charset="0"/>
              </a:rPr>
              <a:t>Mark 16:16 | Romans 6:3, 4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7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FALSE!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“CHRISTIANS HAVE ALWAYS OBSERVED DECEMBER 25</a:t>
            </a:r>
            <a:r>
              <a:rPr lang="en-US" sz="3200" baseline="30000" dirty="0">
                <a:effectLst/>
              </a:rPr>
              <a:t>TH</a:t>
            </a:r>
            <a:r>
              <a:rPr lang="en-US" sz="3200" dirty="0">
                <a:effectLst/>
              </a:rPr>
              <a:t> AS THE </a:t>
            </a:r>
            <a:r>
              <a:rPr lang="en-US" sz="3200" dirty="0" smtClean="0">
                <a:effectLst/>
              </a:rPr>
              <a:t>BIRTHDAY OF JESUS.”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505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Declared in Rome by </a:t>
            </a:r>
            <a:r>
              <a:rPr lang="en-US" sz="2000" dirty="0" err="1" smtClean="0">
                <a:solidFill>
                  <a:schemeClr val="accent2"/>
                </a:solidFill>
              </a:rPr>
              <a:t>Liberius</a:t>
            </a:r>
            <a:r>
              <a:rPr lang="en-US" sz="2000" dirty="0" smtClean="0">
                <a:solidFill>
                  <a:schemeClr val="accent2"/>
                </a:solidFill>
              </a:rPr>
              <a:t> in AD 354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Month?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“Now in the sixth month the angel Gabriel was sent by God to a city of Galilee named Nazareth” (Lk. 1:26)</a:t>
            </a:r>
          </a:p>
          <a:p>
            <a:pPr lvl="1"/>
            <a:r>
              <a:rPr lang="en-US" dirty="0" smtClean="0"/>
              <a:t>Not the sixth month of the year</a:t>
            </a:r>
          </a:p>
          <a:p>
            <a:pPr lvl="1"/>
            <a:r>
              <a:rPr lang="en-US" dirty="0" smtClean="0"/>
              <a:t>The sixth month of Elizabeth's pregnancy (Lk. 1:36)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</a:rPr>
              <a:t>TRUE!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“THE </a:t>
            </a:r>
            <a:r>
              <a:rPr lang="en-US" sz="3200" dirty="0">
                <a:effectLst/>
              </a:rPr>
              <a:t>EARLY CHURCH NEVER OBSERVED THE BIRTH OF CHRIST.”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8677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IS REVEALED?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things that pertain to life and godliness (2 Pet. 1:3)</a:t>
            </a:r>
          </a:p>
          <a:p>
            <a:pPr lvl="1"/>
            <a:r>
              <a:rPr lang="en-US" dirty="0" smtClean="0"/>
              <a:t>Completely silent on the birthday of Christ</a:t>
            </a:r>
          </a:p>
          <a:p>
            <a:pPr lvl="1"/>
            <a:r>
              <a:rPr lang="en-US" dirty="0" smtClean="0"/>
              <a:t>Completely clear on observing the death of Christ (Matt. 26:26-28; Acts 2:42; 20:7; etc.)</a:t>
            </a:r>
          </a:p>
          <a:p>
            <a:r>
              <a:rPr lang="en-US" dirty="0" smtClean="0"/>
              <a:t>New Testament never shows Jesus or the apostles celebrating His birthday</a:t>
            </a:r>
          </a:p>
          <a:p>
            <a:pPr lvl="1"/>
            <a:r>
              <a:rPr lang="en-US" dirty="0" smtClean="0"/>
              <a:t>Contrast Herod (Matt. 14:6)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8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E78A5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E78A5C">
                    <a:tint val="1000"/>
                  </a:srgbClr>
                </a:solidFill>
                <a:effectLst>
                  <a:glow rad="53100">
                    <a:srgbClr val="E78A5C">
                      <a:satMod val="180000"/>
                      <a:alpha val="30000"/>
                    </a:srgbClr>
                  </a:glow>
                </a:effectLst>
              </a:rPr>
              <a:t>TRUTH IS </a:t>
            </a:r>
            <a:r>
              <a:rPr lang="en-US" b="1" spc="50" dirty="0">
                <a:ln w="12700" cmpd="sng">
                  <a:solidFill>
                    <a:srgbClr val="E78A5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E78A5C">
                    <a:tint val="1000"/>
                  </a:srgbClr>
                </a:solidFill>
                <a:effectLst>
                  <a:glow rad="53100">
                    <a:srgbClr val="E78A5C">
                      <a:satMod val="180000"/>
                      <a:alpha val="30000"/>
                    </a:srgbClr>
                  </a:glow>
                </a:effectLst>
              </a:rPr>
              <a:t>REVEALED?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TRUTH?</a:t>
            </a:r>
          </a:p>
          <a:p>
            <a:pPr lvl="1"/>
            <a:r>
              <a:rPr lang="en-US" dirty="0" smtClean="0"/>
              <a:t>John 17:17</a:t>
            </a:r>
          </a:p>
          <a:p>
            <a:r>
              <a:rPr lang="en-US" dirty="0" smtClean="0"/>
              <a:t>The apostles were guided into what?</a:t>
            </a:r>
          </a:p>
          <a:p>
            <a:pPr lvl="1"/>
            <a:r>
              <a:rPr lang="en-US" dirty="0" smtClean="0"/>
              <a:t>John 16:13</a:t>
            </a:r>
          </a:p>
          <a:p>
            <a:r>
              <a:rPr lang="en-US" dirty="0" smtClean="0"/>
              <a:t>What does the Scripture complete us for?</a:t>
            </a:r>
          </a:p>
          <a:p>
            <a:pPr lvl="1"/>
            <a:r>
              <a:rPr lang="en-US" dirty="0" smtClean="0"/>
              <a:t>2 Timothy 3:16, 17</a:t>
            </a:r>
          </a:p>
          <a:p>
            <a:r>
              <a:rPr lang="en-US" dirty="0" smtClean="0"/>
              <a:t>What then about December 25</a:t>
            </a:r>
            <a:r>
              <a:rPr lang="en-US" baseline="30000" dirty="0" smtClean="0"/>
              <a:t>th</a:t>
            </a:r>
            <a:r>
              <a:rPr lang="en-US" dirty="0" smtClean="0"/>
              <a:t> and the birthday of Christ?</a:t>
            </a:r>
          </a:p>
          <a:p>
            <a:pPr lvl="1"/>
            <a:r>
              <a:rPr lang="en-US" dirty="0" smtClean="0"/>
              <a:t>Absent from the word means what?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Steven\AppData\Local\Microsoft\Windows\Temporary Internet Files\Content.IE5\VEZZ2BOW\coffee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292422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Berlin Sans FB Demi" panose="020E0802020502020306" pitchFamily="34" charset="0"/>
              </a:rPr>
              <a:t>CHRISTMAS &amp; COCOA?</a:t>
            </a:r>
            <a:endParaRPr lang="en-US" sz="6000" dirty="0">
              <a:latin typeface="Berlin Sans FB Demi" panose="020E0802020502020306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1"/>
          <a:stretch/>
        </p:blipFill>
        <p:spPr>
          <a:xfrm>
            <a:off x="609600" y="2457450"/>
            <a:ext cx="3715871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114300" dist="127000" dir="21594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BDF53"/>
                </a:solidFill>
              </a:rPr>
              <a:t>Can anyone provide a Scripture that authorizes the church to plan, promote, or provide such?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BDF53"/>
                </a:solidFill>
              </a:rPr>
              <a:t>____________________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BDF53"/>
                </a:solidFill>
              </a:rPr>
              <a:t>(Scripture)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Steven\AppData\Local\Microsoft\Windows\Temporary Internet Files\Content.IE5\VEZZ2BOW\coffee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78" y="457200"/>
            <a:ext cx="1292422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Berlin Sans FB Demi" panose="020E0802020502020306" pitchFamily="34" charset="0"/>
              </a:rPr>
              <a:t>CHRISTMAS &amp; COCOA?</a:t>
            </a:r>
            <a:endParaRPr lang="en-US" sz="6000" dirty="0">
              <a:latin typeface="Berlin Sans FB Demi" panose="020E0802020502020306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1"/>
          <a:stretch/>
        </p:blipFill>
        <p:spPr>
          <a:xfrm>
            <a:off x="609600" y="2457450"/>
            <a:ext cx="3715871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114300" dist="127000" dir="21594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96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Colossians 3:17,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“And whatever you do in word or deed, </a:t>
            </a:r>
            <a:r>
              <a:rPr lang="en-US" dirty="0" smtClean="0">
                <a:solidFill>
                  <a:schemeClr val="accent1"/>
                </a:solidFill>
              </a:rPr>
              <a:t>do all in the name of the Lord </a:t>
            </a:r>
            <a:r>
              <a:rPr lang="en-US" dirty="0" smtClean="0"/>
              <a:t>Jesus, giving thanks to God the Father through Him.”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Romans 14:17, 18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1 Corinthians 11:34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ERROR!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>
                <a:effectLst/>
              </a:rPr>
              <a:t>“THREE WISE MEN </a:t>
            </a:r>
            <a:r>
              <a:rPr lang="en-US" sz="3200" dirty="0" smtClean="0">
                <a:effectLst/>
              </a:rPr>
              <a:t>CAME </a:t>
            </a:r>
            <a:r>
              <a:rPr lang="en-US" sz="3200" dirty="0">
                <a:effectLst/>
              </a:rPr>
              <a:t>TO THE MANGER</a:t>
            </a:r>
            <a:r>
              <a:rPr lang="en-US" sz="3200" dirty="0" smtClean="0">
                <a:effectLst/>
              </a:rPr>
              <a:t>.”</a:t>
            </a:r>
            <a:endParaRPr lang="en-US" sz="32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05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Matthew 2:1-12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348812"/>
            <a:ext cx="4490803" cy="288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15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593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Berlin Sans FB Demi</vt:lpstr>
      <vt:lpstr>Trajan Pro</vt:lpstr>
      <vt:lpstr>Bauhaus 93</vt:lpstr>
      <vt:lpstr>Arial Black</vt:lpstr>
      <vt:lpstr>Gabriola</vt:lpstr>
      <vt:lpstr>Bloody</vt:lpstr>
      <vt:lpstr>Bell Gothic Std Black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&amp; Error Of Christmas</vt:lpstr>
      <vt:lpstr>FALSE!</vt:lpstr>
      <vt:lpstr>Sixth Month?</vt:lpstr>
      <vt:lpstr>TRUE!</vt:lpstr>
      <vt:lpstr>WHAT IS REVEALED?</vt:lpstr>
      <vt:lpstr>TRUTH IS REVEALED?</vt:lpstr>
      <vt:lpstr>CHRISTMAS &amp; COCOA?</vt:lpstr>
      <vt:lpstr>CHRISTMAS &amp; COCOA?</vt:lpstr>
      <vt:lpstr>ERROR!</vt:lpstr>
      <vt:lpstr>ERROR!</vt:lpstr>
      <vt:lpstr>We Believe!</vt:lpstr>
      <vt:lpstr>“Whatever I Command You”</vt:lpstr>
      <vt:lpstr>“Whatever I Command You”</vt:lpstr>
      <vt:lpstr>ERROR!</vt:lpstr>
      <vt:lpstr>CONTEXT OF THE ACTION</vt:lpstr>
      <vt:lpstr>TRUE!</vt:lpstr>
      <vt:lpstr>REDEMPTION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176</cp:revision>
  <dcterms:created xsi:type="dcterms:W3CDTF">2005-04-15T19:25:47Z</dcterms:created>
  <dcterms:modified xsi:type="dcterms:W3CDTF">2015-12-18T19:05:53Z</dcterms:modified>
</cp:coreProperties>
</file>