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4D4D4D"/>
        </a:solidFill>
        <a:effectLst/>
        <a:uFillTx/>
        <a:latin typeface="Microsoft Sans Serif"/>
        <a:ea typeface="Microsoft Sans Serif"/>
        <a:cs typeface="Microsoft Sans Serif"/>
        <a:sym typeface="Microsoft Sans Serif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FFDDCC"/>
          </a:solidFill>
        </a:fill>
      </a:tcStyle>
    </a:wholeTbl>
    <a:band2H>
      <a:tcTxStyle/>
      <a:tcStyle>
        <a:tcBdr/>
        <a:fill>
          <a:solidFill>
            <a:srgbClr val="FFEFE7"/>
          </a:solidFill>
        </a:fill>
      </a:tcStyle>
    </a:band2H>
    <a:firstCol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D9CA"/>
          </a:solidFill>
        </a:fill>
      </a:tcStyle>
    </a:wholeTbl>
    <a:band2H>
      <a:tcTxStyle/>
      <a:tcStyle>
        <a:tcBdr/>
        <a:fill>
          <a:solidFill>
            <a:srgbClr val="E6EDE6"/>
          </a:solidFill>
        </a:fill>
      </a:tcStyle>
    </a:band2H>
    <a:firstCol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bevel/>
            </a:ln>
          </a:top>
          <a:bottom>
            <a:ln w="254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bevel/>
            </a:ln>
          </a:top>
          <a:bottom>
            <a:ln w="254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Col>
    <a:la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lastRow>
    <a:firstRow>
      <a:tcTxStyle b="on" i="on">
        <a:font>
          <a:latin typeface="Microsoft Sans Serif"/>
          <a:ea typeface="Microsoft Sans Serif"/>
          <a:cs typeface="Microsoft Sans Serif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12700" cap="flat">
              <a:solidFill>
                <a:srgbClr val="4D4D4D"/>
              </a:solidFill>
              <a:prstDash val="solid"/>
              <a:bevel/>
            </a:ln>
          </a:top>
          <a:bottom>
            <a:ln w="127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12700" cap="flat">
              <a:solidFill>
                <a:srgbClr val="4D4D4D"/>
              </a:solidFill>
              <a:prstDash val="solid"/>
              <a:bevel/>
            </a:ln>
          </a:top>
          <a:bottom>
            <a:ln w="127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50800" cap="flat">
              <a:solidFill>
                <a:srgbClr val="4D4D4D"/>
              </a:solidFill>
              <a:prstDash val="solid"/>
              <a:bevel/>
            </a:ln>
          </a:top>
          <a:bottom>
            <a:ln w="127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Microsoft Sans Serif"/>
          <a:ea typeface="Microsoft Sans Serif"/>
          <a:cs typeface="Microsoft Sans Serif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bevel/>
            </a:ln>
          </a:left>
          <a:right>
            <a:ln w="12700" cap="flat">
              <a:solidFill>
                <a:srgbClr val="4D4D4D"/>
              </a:solidFill>
              <a:prstDash val="solid"/>
              <a:bevel/>
            </a:ln>
          </a:right>
          <a:top>
            <a:ln w="12700" cap="flat">
              <a:solidFill>
                <a:srgbClr val="4D4D4D"/>
              </a:solidFill>
              <a:prstDash val="solid"/>
              <a:bevel/>
            </a:ln>
          </a:top>
          <a:bottom>
            <a:ln w="25400" cap="flat">
              <a:solidFill>
                <a:srgbClr val="4D4D4D"/>
              </a:solidFill>
              <a:prstDash val="solid"/>
              <a:bevel/>
            </a:ln>
          </a:bottom>
          <a:insideH>
            <a:ln w="12700" cap="flat">
              <a:solidFill>
                <a:srgbClr val="4D4D4D"/>
              </a:solidFill>
              <a:prstDash val="solid"/>
              <a:bevel/>
            </a:ln>
          </a:insideH>
          <a:insideV>
            <a:ln w="12700" cap="flat">
              <a:solidFill>
                <a:srgbClr val="4D4D4D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12800" y="4724400"/>
            <a:ext cx="10363200" cy="70485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12800" y="5410200"/>
            <a:ext cx="103632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>
                <a:solidFill>
                  <a:schemeClr val="accent3">
                    <a:lumOff val="44000"/>
                  </a:schemeClr>
                </a:solidFill>
              </a:defRPr>
            </a:lvl1pPr>
            <a:lvl2pPr marL="702128" indent="-244928">
              <a:spcBef>
                <a:spcPts val="500"/>
              </a:spcBef>
              <a:defRPr sz="2400">
                <a:solidFill>
                  <a:schemeClr val="accent3">
                    <a:lumOff val="44000"/>
                  </a:schemeClr>
                </a:solidFill>
              </a:defRPr>
            </a:lvl2pPr>
            <a:lvl3pPr marL="1143000" indent="-228600">
              <a:spcBef>
                <a:spcPts val="500"/>
              </a:spcBef>
              <a:defRPr sz="2400">
                <a:solidFill>
                  <a:schemeClr val="accent3">
                    <a:lumOff val="44000"/>
                  </a:schemeClr>
                </a:solidFill>
              </a:defRPr>
            </a:lvl3pPr>
            <a:lvl4pPr marL="1645920" indent="-274320">
              <a:spcBef>
                <a:spcPts val="500"/>
              </a:spcBef>
              <a:defRPr sz="2400">
                <a:solidFill>
                  <a:schemeClr val="accent3">
                    <a:lumOff val="44000"/>
                  </a:schemeClr>
                </a:solidFill>
              </a:defRPr>
            </a:lvl4pPr>
            <a:lvl5pPr marL="2103120" indent="-274320">
              <a:spcBef>
                <a:spcPts val="500"/>
              </a:spcBef>
              <a:defRPr sz="2400"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1320800" y="1706563"/>
            <a:ext cx="9753600" cy="8080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1320800" y="2514600"/>
            <a:ext cx="9753600" cy="4343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636000" y="1676400"/>
            <a:ext cx="2438400" cy="5181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1320800" y="1752600"/>
            <a:ext cx="7112000" cy="5105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xfrm>
            <a:off x="5962608" y="6554390"/>
            <a:ext cx="254876" cy="256800"/>
          </a:xfrm>
          <a:prstGeom prst="rect">
            <a:avLst/>
          </a:prstGeom>
        </p:spPr>
        <p:txBody>
          <a:bodyPr wrap="none" lIns="35718" tIns="35718" rIns="35718" bIns="35718" anchor="t"/>
          <a:lstStyle>
            <a:lvl1pPr algn="ctr" defTabSz="584200">
              <a:defRPr b="1">
                <a:solidFill>
                  <a:srgbClr val="51573F"/>
                </a:solidFill>
                <a:latin typeface="Didot"/>
                <a:ea typeface="Didot"/>
                <a:cs typeface="Didot"/>
                <a:sym typeface="Dido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1320800" y="1706563"/>
            <a:ext cx="9753600" cy="8080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1320800" y="2514600"/>
            <a:ext cx="9753600" cy="4343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320800" y="1706563"/>
            <a:ext cx="9753600" cy="8080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1320800" y="2514600"/>
            <a:ext cx="47752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09600" y="256810"/>
            <a:ext cx="10972800" cy="117865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09600" y="1435466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  <a:lvl2pPr marL="0" indent="457200">
              <a:spcBef>
                <a:spcPts val="500"/>
              </a:spcBef>
              <a:buSzTx/>
              <a:buNone/>
              <a:defRPr sz="2400"/>
            </a:lvl2pPr>
            <a:lvl3pPr marL="0" indent="914400">
              <a:spcBef>
                <a:spcPts val="500"/>
              </a:spcBef>
              <a:buSzTx/>
              <a:buNone/>
              <a:defRPr sz="2400"/>
            </a:lvl3pPr>
            <a:lvl4pPr marL="0" indent="1371600">
              <a:spcBef>
                <a:spcPts val="500"/>
              </a:spcBef>
              <a:buSzTx/>
              <a:buNone/>
              <a:defRPr sz="2400"/>
            </a:lvl4pPr>
            <a:lvl5pPr marL="0" indent="1828800">
              <a:spcBef>
                <a:spcPts val="50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1320800" y="1752601"/>
            <a:ext cx="9753600" cy="7159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737600" y="6217852"/>
            <a:ext cx="28448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4D4D4D"/>
          </a:solidFill>
          <a:uFillTx/>
          <a:latin typeface="Microsoft Sans Serif"/>
          <a:ea typeface="Microsoft Sans Serif"/>
          <a:cs typeface="Microsoft Sans Serif"/>
          <a:sym typeface="Microsoft Sans Serif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1676400" y="674567"/>
            <a:ext cx="8839200" cy="7159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 lang="en-US" dirty="0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Don’t Delay!</a:t>
            </a:r>
            <a:endParaRPr dirty="0">
              <a:solidFill>
                <a:schemeClr val="accent3">
                  <a:lumOff val="44000"/>
                </a:schemeClr>
              </a:solidFill>
              <a:effectLst>
                <a:outerShdw blurRad="50292" dist="37719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3">
              <a:spcBef>
                <a:spcPts val="900"/>
              </a:spcBef>
              <a:buSzTx/>
              <a:buNone/>
              <a:defRPr sz="3072"/>
            </a:pPr>
            <a:r>
              <a:rPr sz="3839" i="1">
                <a:latin typeface="Calibri"/>
                <a:ea typeface="Calibri"/>
                <a:cs typeface="Calibri"/>
                <a:sym typeface="Calibri"/>
              </a:rPr>
              <a:t>The Non-Conversion of Felix – Ax. 24</a:t>
            </a:r>
          </a:p>
          <a:p>
            <a:pPr marL="370331" indent="-370331" defTabSz="877823">
              <a:spcBef>
                <a:spcPts val="800"/>
              </a:spcBef>
              <a:buFont typeface="Trebuchet MS"/>
              <a:defRPr sz="3072"/>
            </a:pPr>
            <a:r>
              <a:rPr sz="3455">
                <a:latin typeface="Calibri"/>
                <a:ea typeface="Calibri"/>
                <a:cs typeface="Calibri"/>
                <a:sym typeface="Calibri"/>
              </a:rPr>
              <a:t>Who was Felix?</a:t>
            </a:r>
          </a:p>
          <a:p>
            <a:pPr marL="370331" indent="-370331" defTabSz="877823">
              <a:spcBef>
                <a:spcPts val="800"/>
              </a:spcBef>
              <a:buFont typeface="Trebuchet MS"/>
              <a:defRPr sz="3072"/>
            </a:pPr>
            <a:r>
              <a:rPr sz="3455">
                <a:latin typeface="Calibri"/>
                <a:ea typeface="Calibri"/>
                <a:cs typeface="Calibri"/>
                <a:sym typeface="Calibri"/>
              </a:rPr>
              <a:t>How does God bring the gospel to Felix?</a:t>
            </a:r>
          </a:p>
          <a:p>
            <a:pPr marL="370331" indent="-370331" defTabSz="877823">
              <a:spcBef>
                <a:spcPts val="800"/>
              </a:spcBef>
              <a:buFont typeface="Trebuchet MS"/>
              <a:defRPr sz="3072"/>
            </a:pPr>
            <a:r>
              <a:rPr sz="3455">
                <a:latin typeface="Calibri"/>
                <a:ea typeface="Calibri"/>
                <a:cs typeface="Calibri"/>
                <a:sym typeface="Calibri"/>
              </a:rPr>
              <a:t>The trial of Paul before Felix – Ax. 24</a:t>
            </a:r>
          </a:p>
          <a:p>
            <a:pPr marL="370331" indent="-370331" defTabSz="877823">
              <a:spcBef>
                <a:spcPts val="800"/>
              </a:spcBef>
              <a:buFont typeface="Trebuchet MS"/>
              <a:defRPr sz="3072"/>
            </a:pPr>
            <a:r>
              <a:rPr sz="3455">
                <a:latin typeface="Calibri"/>
                <a:ea typeface="Calibri"/>
                <a:cs typeface="Calibri"/>
                <a:sym typeface="Calibri"/>
              </a:rPr>
              <a:t>The sermon Felix heard – Ax. 24:24-25</a:t>
            </a:r>
          </a:p>
          <a:p>
            <a:pPr marL="370331" indent="-370331" defTabSz="877823">
              <a:spcBef>
                <a:spcPts val="800"/>
              </a:spcBef>
              <a:buFont typeface="Trebuchet MS"/>
              <a:defRPr sz="3072"/>
            </a:pPr>
            <a:r>
              <a:rPr sz="3455">
                <a:latin typeface="Calibri"/>
                <a:ea typeface="Calibri"/>
                <a:cs typeface="Calibri"/>
                <a:sym typeface="Calibri"/>
              </a:rPr>
              <a:t>Felix’s response to the sermon – Ax. 24:25</a:t>
            </a:r>
          </a:p>
          <a:p>
            <a:pPr marL="370331" indent="-370331" defTabSz="877823">
              <a:spcBef>
                <a:spcPts val="800"/>
              </a:spcBef>
              <a:buFont typeface="Trebuchet MS"/>
              <a:defRPr sz="3072"/>
            </a:pPr>
            <a:r>
              <a:rPr sz="3455">
                <a:latin typeface="Calibri"/>
                <a:ea typeface="Calibri"/>
                <a:cs typeface="Calibri"/>
                <a:sym typeface="Calibri"/>
              </a:rPr>
              <a:t>Felix’s Lost Opportunity or Yours?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1982823" y="322581"/>
            <a:ext cx="8226355" cy="5909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5400" dirty="0">
                <a:latin typeface="Papyrus"/>
                <a:ea typeface="Papyrus"/>
                <a:cs typeface="Papyrus"/>
                <a:sym typeface="Papyrus"/>
              </a:rPr>
              <a:t>Opportunity Lost</a:t>
            </a:r>
          </a:p>
          <a:p>
            <a:pPr>
              <a:defRPr sz="3300">
                <a:latin typeface="Arial"/>
                <a:ea typeface="Arial"/>
                <a:cs typeface="Arial"/>
                <a:sym typeface="Arial"/>
              </a:defRPr>
            </a:pPr>
            <a:r>
              <a:rPr sz="3600" dirty="0">
                <a:latin typeface="Papyrus"/>
                <a:ea typeface="Papyrus"/>
                <a:cs typeface="Papyrus"/>
                <a:sym typeface="Papyrus"/>
              </a:rPr>
              <a:t>Master of human destines am I…Cities and fields I walk.  I penetrate deserts and seas remote, I knock unbidden once at every gate.  If sleeping, wake; if feasting, rise, </a:t>
            </a:r>
            <a:r>
              <a:rPr sz="3600" u="sng" dirty="0">
                <a:latin typeface="Papyrus"/>
                <a:ea typeface="Papyrus"/>
                <a:cs typeface="Papyrus"/>
                <a:sym typeface="Papyrus"/>
              </a:rPr>
              <a:t>before I turn away</a:t>
            </a:r>
            <a:r>
              <a:rPr sz="3600" dirty="0">
                <a:latin typeface="Papyrus"/>
                <a:ea typeface="Papyrus"/>
                <a:cs typeface="Papyrus"/>
                <a:sym typeface="Papyrus"/>
              </a:rPr>
              <a:t>.  It is the hour of your opportunity to take, but those who hesitate later seek me in vain, and uselessly implore.  </a:t>
            </a:r>
            <a:br>
              <a:rPr lang="en-US" sz="3600" dirty="0">
                <a:latin typeface="Papyrus"/>
                <a:ea typeface="Papyrus"/>
                <a:cs typeface="Papyrus"/>
                <a:sym typeface="Papyrus"/>
              </a:rPr>
            </a:br>
            <a:r>
              <a:rPr sz="3600" u="sng" dirty="0">
                <a:latin typeface="Papyrus"/>
                <a:ea typeface="Papyrus"/>
                <a:cs typeface="Papyrus"/>
                <a:sym typeface="Papyrus"/>
              </a:rPr>
              <a:t>I answer not, and</a:t>
            </a:r>
            <a:r>
              <a:rPr lang="en-US" sz="3600" u="sng" dirty="0">
                <a:latin typeface="Papyrus"/>
                <a:ea typeface="Papyrus"/>
                <a:cs typeface="Papyrus"/>
                <a:sym typeface="Papyrus"/>
              </a:rPr>
              <a:t> </a:t>
            </a:r>
            <a:r>
              <a:rPr sz="3600" u="sng" dirty="0">
                <a:latin typeface="Papyrus"/>
                <a:ea typeface="Papyrus"/>
                <a:cs typeface="Papyrus"/>
                <a:sym typeface="Papyrus"/>
              </a:rPr>
              <a:t>I return no more.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133600" y="1033780"/>
            <a:ext cx="7924800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800">
                <a:latin typeface="Papyrus"/>
                <a:ea typeface="Papyrus"/>
                <a:cs typeface="Papyrus"/>
                <a:sym typeface="Papyrus"/>
              </a:rPr>
              <a:t>Hebrews 3:7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4800">
              <a:latin typeface="Papyrus"/>
              <a:ea typeface="Papyrus"/>
              <a:cs typeface="Papyrus"/>
              <a:sym typeface="Papyrus"/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800">
                <a:latin typeface="Papyrus"/>
                <a:ea typeface="Papyrus"/>
                <a:cs typeface="Papyrus"/>
                <a:sym typeface="Papyrus"/>
              </a:rPr>
              <a:t>“</a:t>
            </a:r>
            <a:r>
              <a:rPr sz="4800" u="sng">
                <a:latin typeface="Papyrus"/>
                <a:ea typeface="Papyrus"/>
                <a:cs typeface="Papyrus"/>
                <a:sym typeface="Papyrus"/>
              </a:rPr>
              <a:t>Today</a:t>
            </a:r>
            <a:r>
              <a:rPr sz="4800">
                <a:latin typeface="Papyrus"/>
                <a:ea typeface="Papyrus"/>
                <a:cs typeface="Papyrus"/>
                <a:sym typeface="Papyrus"/>
              </a:rPr>
              <a:t>, if you will hear His voice, harden not your hearts…”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3124200" y="152400"/>
            <a:ext cx="7315200" cy="71596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r"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5762" indent="-385762">
              <a:spcBef>
                <a:spcPts val="800"/>
              </a:spcBef>
              <a:buFont typeface="Trebuchet MS"/>
            </a:pPr>
            <a:r>
              <a:rPr sz="3600">
                <a:latin typeface="Calibri"/>
                <a:ea typeface="Calibri"/>
                <a:cs typeface="Calibri"/>
                <a:sym typeface="Calibri"/>
              </a:rPr>
              <a:t>3 Characteristics of Man Subject of Conversion</a:t>
            </a:r>
          </a:p>
          <a:p>
            <a:pPr lvl="1">
              <a:buFont typeface="Trebuchet MS"/>
              <a:defRPr sz="2800"/>
            </a:pPr>
            <a:r>
              <a:rPr b="1">
                <a:latin typeface="Calibri"/>
                <a:ea typeface="Calibri"/>
                <a:cs typeface="Calibri"/>
                <a:sym typeface="Calibri"/>
              </a:rPr>
              <a:t>Heart/Mind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– Mk. 12:30; Rom. 10:17; Ax. 2:37</a:t>
            </a:r>
          </a:p>
          <a:p>
            <a:pPr lvl="1">
              <a:buFont typeface="Trebuchet MS"/>
              <a:defRPr sz="2800"/>
            </a:pPr>
            <a:r>
              <a:rPr b="1">
                <a:latin typeface="Calibri"/>
                <a:ea typeface="Calibri"/>
                <a:cs typeface="Calibri"/>
                <a:sym typeface="Calibri"/>
              </a:rPr>
              <a:t>Actions of Life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– Isa. 55:17; Jonah 3:8-10; Matt.3</a:t>
            </a:r>
          </a:p>
          <a:p>
            <a:pPr lvl="1">
              <a:buFont typeface="Trebuchet MS"/>
              <a:defRPr sz="2800"/>
            </a:pPr>
            <a:r>
              <a:rPr b="1">
                <a:latin typeface="Calibri"/>
                <a:ea typeface="Calibri"/>
                <a:cs typeface="Calibri"/>
                <a:sym typeface="Calibri"/>
              </a:rPr>
              <a:t>State/Relationship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– Ax. 26:18; Col. 1:13; Eph. 2:19-20; Gal. 3:26-27; Rom. 6:4, 17-18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2044701" y="3921140"/>
            <a:ext cx="8524181" cy="13079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7200"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 sz="3600">
                <a:effectLst/>
              </a:defRPr>
            </a:pPr>
            <a:r>
              <a:t>Don’t Delay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2110894" y="5181121"/>
            <a:ext cx="5471964" cy="130790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700"/>
              </a:spcBef>
              <a:defRPr sz="3000"/>
            </a:pPr>
            <a:r>
              <a:t>The Non-Conversion of Felix</a:t>
            </a:r>
          </a:p>
          <a:p>
            <a:pPr>
              <a:spcBef>
                <a:spcPts val="700"/>
              </a:spcBef>
              <a:defRPr sz="3000"/>
            </a:pPr>
            <a:r>
              <a:t>Acts 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2133600" y="1033780"/>
            <a:ext cx="7924800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800">
                <a:latin typeface="Papyrus"/>
                <a:ea typeface="Papyrus"/>
                <a:cs typeface="Papyrus"/>
                <a:sym typeface="Papyrus"/>
              </a:rPr>
              <a:t>Hebrews 3:7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4800">
              <a:latin typeface="Papyrus"/>
              <a:ea typeface="Papyrus"/>
              <a:cs typeface="Papyrus"/>
              <a:sym typeface="Papyrus"/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800">
                <a:latin typeface="Papyrus"/>
                <a:ea typeface="Papyrus"/>
                <a:cs typeface="Papyrus"/>
                <a:sym typeface="Papyrus"/>
              </a:rPr>
              <a:t>“</a:t>
            </a:r>
            <a:r>
              <a:rPr sz="4800" u="sng">
                <a:latin typeface="Papyrus"/>
                <a:ea typeface="Papyrus"/>
                <a:cs typeface="Papyrus"/>
                <a:sym typeface="Papyrus"/>
              </a:rPr>
              <a:t>Today</a:t>
            </a:r>
            <a:r>
              <a:rPr sz="4800">
                <a:latin typeface="Papyrus"/>
                <a:ea typeface="Papyrus"/>
                <a:cs typeface="Papyrus"/>
                <a:sym typeface="Papyrus"/>
              </a:rPr>
              <a:t>, if you will hear His voice, harden not your hearts…”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1645608" y="655637"/>
            <a:ext cx="8641393" cy="7159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 lang="en-US" dirty="0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Don’t Delay!</a:t>
            </a:r>
            <a:endParaRPr dirty="0">
              <a:solidFill>
                <a:schemeClr val="accent3">
                  <a:lumOff val="44000"/>
                </a:schemeClr>
              </a:solidFill>
              <a:effectLst>
                <a:outerShdw blurRad="50292" dist="37719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SzTx/>
              <a:buNone/>
            </a:pPr>
            <a:r>
              <a:rPr sz="4000" i="1">
                <a:latin typeface="Calibri"/>
                <a:ea typeface="Calibri"/>
                <a:cs typeface="Calibri"/>
                <a:sym typeface="Calibri"/>
              </a:rPr>
              <a:t>The Non-Conversion of Felix – Ax. 24</a:t>
            </a:r>
          </a:p>
          <a:p>
            <a:pPr marL="385762" indent="-385762">
              <a:spcBef>
                <a:spcPts val="800"/>
              </a:spcBef>
              <a:buFont typeface="Trebuchet MS"/>
            </a:pPr>
            <a:r>
              <a:rPr sz="3600">
                <a:latin typeface="Calibri"/>
                <a:ea typeface="Calibri"/>
                <a:cs typeface="Calibri"/>
                <a:sym typeface="Calibri"/>
              </a:rPr>
              <a:t>Who was Felix?</a:t>
            </a:r>
          </a:p>
          <a:p>
            <a:pPr marL="742950" lvl="1" indent="-285750">
              <a:spcBef>
                <a:spcPts val="600"/>
              </a:spcBef>
              <a:buFont typeface="Trebuchet MS"/>
              <a:defRPr sz="2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History tells us much about him but none of it good.</a:t>
            </a:r>
          </a:p>
          <a:p>
            <a:pPr marL="742950" lvl="1" indent="-285750">
              <a:spcBef>
                <a:spcPts val="600"/>
              </a:spcBef>
              <a:buFont typeface="Trebuchet MS"/>
              <a:defRPr sz="2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Evil, lustful, barbaric</a:t>
            </a:r>
          </a:p>
          <a:p>
            <a:pPr marL="742950" lvl="1" indent="-285750">
              <a:spcBef>
                <a:spcPts val="600"/>
              </a:spcBef>
              <a:buFont typeface="Trebuchet MS"/>
              <a:defRPr sz="2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In an adulteress marriage – Mk. 6:17-18</a:t>
            </a:r>
          </a:p>
          <a:p>
            <a:pPr marL="742950" lvl="1" indent="-285750">
              <a:spcBef>
                <a:spcPts val="600"/>
              </a:spcBef>
              <a:buFont typeface="Trebuchet MS"/>
              <a:defRPr sz="2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Lover of money</a:t>
            </a:r>
          </a:p>
          <a:p>
            <a:pPr marL="742950" lvl="1" indent="-285750">
              <a:spcBef>
                <a:spcPts val="600"/>
              </a:spcBef>
              <a:buFont typeface="Trebuchet MS"/>
              <a:defRPr sz="2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Why would God want to preach to him?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2133600" y="779776"/>
            <a:ext cx="7924800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4800">
              <a:latin typeface="Papyrus"/>
              <a:ea typeface="Papyrus"/>
              <a:cs typeface="Papyrus"/>
              <a:sym typeface="Papyrus"/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800">
                <a:latin typeface="Papyrus"/>
                <a:ea typeface="Papyrus"/>
                <a:cs typeface="Papyrus"/>
                <a:sym typeface="Papyrus"/>
              </a:rPr>
              <a:t>Rom. 1:20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sz="4800">
                <a:latin typeface="Papyrus"/>
                <a:ea typeface="Papyrus"/>
                <a:cs typeface="Papyrus"/>
                <a:sym typeface="Papyrus"/>
              </a:rPr>
              <a:t>“…so that they are without excuse.”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1676400" y="674567"/>
            <a:ext cx="8839200" cy="7159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 lang="en-US" dirty="0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Don’t Delay!</a:t>
            </a:r>
            <a:endParaRPr dirty="0">
              <a:solidFill>
                <a:schemeClr val="accent3">
                  <a:lumOff val="44000"/>
                </a:schemeClr>
              </a:solidFill>
              <a:effectLst>
                <a:outerShdw blurRad="50292" dist="37719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SzTx/>
              <a:buNone/>
            </a:pPr>
            <a:r>
              <a:rPr sz="4000" i="1">
                <a:latin typeface="Calibri"/>
                <a:ea typeface="Calibri"/>
                <a:cs typeface="Calibri"/>
                <a:sym typeface="Calibri"/>
              </a:rPr>
              <a:t>The Non-Conversion of Felix – Ax. 24</a:t>
            </a:r>
          </a:p>
          <a:p>
            <a:pPr marL="385762" indent="-385762">
              <a:spcBef>
                <a:spcPts val="800"/>
              </a:spcBef>
              <a:buFont typeface="Trebuchet MS"/>
            </a:pPr>
            <a:r>
              <a:rPr sz="3600">
                <a:latin typeface="Calibri"/>
                <a:ea typeface="Calibri"/>
                <a:cs typeface="Calibri"/>
                <a:sym typeface="Calibri"/>
              </a:rPr>
              <a:t>Who was Felix?</a:t>
            </a:r>
          </a:p>
          <a:p>
            <a:pPr marL="385762" indent="-385762">
              <a:spcBef>
                <a:spcPts val="800"/>
              </a:spcBef>
              <a:buFont typeface="Trebuchet MS"/>
            </a:pPr>
            <a:r>
              <a:rPr sz="3600">
                <a:latin typeface="Calibri"/>
                <a:ea typeface="Calibri"/>
                <a:cs typeface="Calibri"/>
                <a:sym typeface="Calibri"/>
              </a:rPr>
              <a:t>How does God bring the gospel to Felix?</a:t>
            </a:r>
          </a:p>
          <a:p>
            <a:pPr marL="742950" lvl="1" indent="-285750">
              <a:spcBef>
                <a:spcPts val="600"/>
              </a:spcBef>
              <a:buFont typeface="Trebuchet MS"/>
              <a:defRPr sz="2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Ax. 20-23 gives the background.</a:t>
            </a:r>
          </a:p>
        </p:txBody>
      </p:sp>
      <p:sp>
        <p:nvSpPr>
          <p:cNvPr id="130" name="Shape 130"/>
          <p:cNvSpPr/>
          <p:nvPr/>
        </p:nvSpPr>
        <p:spPr>
          <a:xfrm>
            <a:off x="6150398" y="225172"/>
            <a:ext cx="510540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50800" dist="381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 sz="2400">
                <a:solidFill>
                  <a:srgbClr val="4D4D4D"/>
                </a:solidFill>
                <a:effectLst/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1676400" y="655637"/>
            <a:ext cx="8839200" cy="7159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 lang="en-US" dirty="0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Don’t Delay!</a:t>
            </a:r>
            <a:endParaRPr dirty="0">
              <a:solidFill>
                <a:schemeClr val="accent3">
                  <a:lumOff val="44000"/>
                </a:schemeClr>
              </a:solidFill>
              <a:effectLst>
                <a:outerShdw blurRad="50292" dist="37719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defTabSz="896111">
              <a:spcBef>
                <a:spcPts val="900"/>
              </a:spcBef>
              <a:buSzTx/>
              <a:buNone/>
              <a:defRPr sz="3136"/>
            </a:pPr>
            <a:r>
              <a:rPr sz="3920" i="1">
                <a:latin typeface="Calibri"/>
                <a:ea typeface="Calibri"/>
                <a:cs typeface="Calibri"/>
                <a:sym typeface="Calibri"/>
              </a:rPr>
              <a:t>The Non-Conversion of Felix – Ax. 24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>
                <a:latin typeface="Calibri"/>
                <a:ea typeface="Calibri"/>
                <a:cs typeface="Calibri"/>
                <a:sym typeface="Calibri"/>
              </a:rPr>
              <a:t>Who was Felix?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>
                <a:latin typeface="Calibri"/>
                <a:ea typeface="Calibri"/>
                <a:cs typeface="Calibri"/>
                <a:sym typeface="Calibri"/>
              </a:rPr>
              <a:t>How does God bring the gospel to Felix?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>
                <a:latin typeface="Calibri"/>
                <a:ea typeface="Calibri"/>
                <a:cs typeface="Calibri"/>
                <a:sym typeface="Calibri"/>
              </a:rPr>
              <a:t>The trial of Paul before Felix – Ax. 24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V1-9 – Prosecution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V10-21 – Paul’s defense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The verdict???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House arrest due to Felix’s greed. V17, 26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uiExpan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1676400" y="655637"/>
            <a:ext cx="8839200" cy="7159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 lang="en-US" dirty="0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Don’t Delay!</a:t>
            </a:r>
            <a:endParaRPr dirty="0">
              <a:solidFill>
                <a:schemeClr val="accent3">
                  <a:lumOff val="44000"/>
                </a:schemeClr>
              </a:solidFill>
              <a:effectLst>
                <a:outerShdw blurRad="50292" dist="37719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defTabSz="896111">
              <a:spcBef>
                <a:spcPts val="900"/>
              </a:spcBef>
              <a:buSzTx/>
              <a:buNone/>
              <a:defRPr sz="3136"/>
            </a:pPr>
            <a:r>
              <a:rPr sz="3920" i="1" dirty="0">
                <a:latin typeface="Calibri"/>
                <a:ea typeface="Calibri"/>
                <a:cs typeface="Calibri"/>
                <a:sym typeface="Calibri"/>
              </a:rPr>
              <a:t>The Non-Conversion of Felix – Ax. 24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>
                <a:latin typeface="Calibri"/>
                <a:ea typeface="Calibri"/>
                <a:cs typeface="Calibri"/>
                <a:sym typeface="Calibri"/>
              </a:rPr>
              <a:t>Who was Felix?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 dirty="0">
                <a:latin typeface="Calibri"/>
                <a:ea typeface="Calibri"/>
                <a:cs typeface="Calibri"/>
                <a:sym typeface="Calibri"/>
              </a:rPr>
              <a:t>How does God bring the gospel to Felix?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 dirty="0">
                <a:latin typeface="Calibri"/>
                <a:ea typeface="Calibri"/>
                <a:cs typeface="Calibri"/>
                <a:sym typeface="Calibri"/>
              </a:rPr>
              <a:t>The trial of Paul before Felix – Ax. 24</a:t>
            </a:r>
          </a:p>
          <a:p>
            <a:pPr marL="378047" indent="-378047" defTabSz="896111">
              <a:spcBef>
                <a:spcPts val="800"/>
              </a:spcBef>
              <a:buFont typeface="Trebuchet MS"/>
              <a:defRPr sz="3136"/>
            </a:pPr>
            <a:r>
              <a:rPr sz="3528" dirty="0">
                <a:latin typeface="Calibri"/>
                <a:ea typeface="Calibri"/>
                <a:cs typeface="Calibri"/>
                <a:sym typeface="Calibri"/>
              </a:rPr>
              <a:t>The sermon Felix heard – Ax. 24:24-25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Righteousness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Self control</a:t>
            </a:r>
          </a:p>
          <a:p>
            <a:pPr marL="728091" lvl="1" indent="-280035" defTabSz="896111">
              <a:spcBef>
                <a:spcPts val="600"/>
              </a:spcBef>
              <a:buFont typeface="Trebuchet MS"/>
              <a:defRPr sz="2744"/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Judgment to come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uiExpan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1676400" y="655637"/>
            <a:ext cx="8839200" cy="7159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905255">
              <a:defRPr sz="4356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>
              <a:defRPr>
                <a:solidFill>
                  <a:srgbClr val="4D4D4D"/>
                </a:solidFill>
                <a:effectLst/>
              </a:defRPr>
            </a:pPr>
            <a:r>
              <a:rPr lang="en-US" dirty="0">
                <a:solidFill>
                  <a:schemeClr val="accent3">
                    <a:lumOff val="44000"/>
                  </a:schemeClr>
                </a:solidFill>
                <a:effectLst>
                  <a:outerShdw blurRad="50292" dist="37719" rotWithShape="0">
                    <a:srgbClr val="000000">
                      <a:alpha val="40000"/>
                    </a:srgbClr>
                  </a:outerShdw>
                </a:effectLst>
              </a:rPr>
              <a:t>Don’t Delay!</a:t>
            </a:r>
            <a:endParaRPr dirty="0">
              <a:solidFill>
                <a:schemeClr val="accent3">
                  <a:lumOff val="44000"/>
                </a:schemeClr>
              </a:solidFill>
              <a:effectLst>
                <a:outerShdw blurRad="50292" dist="37719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1828800" y="1828800"/>
            <a:ext cx="85344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900"/>
              </a:spcBef>
              <a:buSzTx/>
              <a:buNone/>
            </a:pPr>
            <a:r>
              <a:rPr sz="4000" i="1" dirty="0">
                <a:latin typeface="Calibri"/>
                <a:ea typeface="Calibri"/>
                <a:cs typeface="Calibri"/>
                <a:sym typeface="Calibri"/>
              </a:rPr>
              <a:t>The Non-Conversion of Felix – Ax. 24</a:t>
            </a:r>
          </a:p>
          <a:p>
            <a:pPr marL="385762" indent="-385762">
              <a:spcBef>
                <a:spcPts val="800"/>
              </a:spcBef>
              <a:buFont typeface="Trebuchet MS"/>
            </a:pP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Felix’s response to the sermon – Ax. 24:25</a:t>
            </a:r>
          </a:p>
          <a:p>
            <a:pPr marL="824592" lvl="1" indent="-367392">
              <a:spcBef>
                <a:spcPts val="600"/>
              </a:spcBef>
              <a:buFont typeface="Trebuchet MS"/>
              <a:defRPr sz="2800"/>
            </a:pP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He trembled and shuddered under tremendous conviction</a:t>
            </a:r>
          </a:p>
          <a:p>
            <a:pPr marL="824592" lvl="1" indent="-367392">
              <a:spcBef>
                <a:spcPts val="600"/>
              </a:spcBef>
              <a:buFont typeface="Trebuchet MS"/>
              <a:defRPr sz="2800"/>
            </a:pPr>
            <a:r>
              <a:rPr sz="3600" dirty="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sz="3600" i="1" dirty="0">
                <a:latin typeface="Calibri"/>
                <a:ea typeface="Calibri"/>
                <a:cs typeface="Calibri"/>
                <a:sym typeface="Calibri"/>
              </a:rPr>
              <a:t>when I have a convenient time…”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uiExpand="1" build="p" bldLvl="5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009900"/>
      </a:accent2>
      <a:accent3>
        <a:srgbClr val="8F8F8F"/>
      </a:accent3>
      <a:accent4>
        <a:srgbClr val="404040"/>
      </a:accent4>
      <a:accent5>
        <a:srgbClr val="FFCAAD"/>
      </a:accent5>
      <a:accent6>
        <a:srgbClr val="008A00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Microsoft Sans Serif"/>
            <a:ea typeface="Microsoft Sans Serif"/>
            <a:cs typeface="Microsoft Sans Serif"/>
            <a:sym typeface="Microsoft Sans Serif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Microsoft Sans Serif"/>
            <a:ea typeface="Microsoft Sans Serif"/>
            <a:cs typeface="Microsoft Sans Serif"/>
            <a:sym typeface="Microsoft Sans Serif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933"/>
      </a:accent1>
      <a:accent2>
        <a:srgbClr val="009900"/>
      </a:accent2>
      <a:accent3>
        <a:srgbClr val="8F8F8F"/>
      </a:accent3>
      <a:accent4>
        <a:srgbClr val="404040"/>
      </a:accent4>
      <a:accent5>
        <a:srgbClr val="FFCAAD"/>
      </a:accent5>
      <a:accent6>
        <a:srgbClr val="008A00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Microsoft Sans Serif"/>
            <a:ea typeface="Microsoft Sans Serif"/>
            <a:cs typeface="Microsoft Sans Serif"/>
            <a:sym typeface="Microsoft Sans Serif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D4D4D"/>
            </a:solidFill>
            <a:effectLst/>
            <a:uFillTx/>
            <a:latin typeface="Microsoft Sans Serif"/>
            <a:ea typeface="Microsoft Sans Serif"/>
            <a:cs typeface="Microsoft Sans Serif"/>
            <a:sym typeface="Microsoft Sans Serif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461</Words>
  <Application>Microsoft Office PowerPoint</Application>
  <PresentationFormat>Widescreen</PresentationFormat>
  <Paragraphs>64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Roman</vt:lpstr>
      <vt:lpstr>Calibri</vt:lpstr>
      <vt:lpstr>Didot</vt:lpstr>
      <vt:lpstr>Microsoft Sans Serif</vt:lpstr>
      <vt:lpstr>Papyrus</vt:lpstr>
      <vt:lpstr>Trebuchet MS</vt:lpstr>
      <vt:lpstr>Default</vt:lpstr>
      <vt:lpstr>PowerPoint Presentation</vt:lpstr>
      <vt:lpstr>Don’t Delay</vt:lpstr>
      <vt:lpstr>PowerPoint Presentation</vt:lpstr>
      <vt:lpstr>Don’t Delay!</vt:lpstr>
      <vt:lpstr>PowerPoint Presentation</vt:lpstr>
      <vt:lpstr>Don’t Delay!</vt:lpstr>
      <vt:lpstr>Don’t Delay!</vt:lpstr>
      <vt:lpstr>Don’t Delay!</vt:lpstr>
      <vt:lpstr>Don’t Delay!</vt:lpstr>
      <vt:lpstr>Don’t Delay!</vt:lpstr>
      <vt:lpstr>PowerPoint Presentation</vt:lpstr>
      <vt:lpstr>PowerPoint Presentation</vt:lpstr>
      <vt:lpstr>Conversion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Steven J. Wallace</cp:lastModifiedBy>
  <cp:revision>2</cp:revision>
  <dcterms:modified xsi:type="dcterms:W3CDTF">2017-03-06T19:37:41Z</dcterms:modified>
</cp:coreProperties>
</file>