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324" r:id="rId3"/>
    <p:sldId id="325" r:id="rId4"/>
    <p:sldId id="326" r:id="rId5"/>
    <p:sldId id="327" r:id="rId6"/>
    <p:sldId id="328" r:id="rId7"/>
    <p:sldId id="330" r:id="rId8"/>
    <p:sldId id="331" r:id="rId9"/>
    <p:sldId id="332" r:id="rId10"/>
    <p:sldId id="333" r:id="rId11"/>
    <p:sldId id="308" r:id="rId12"/>
    <p:sldId id="337" r:id="rId13"/>
    <p:sldId id="338" r:id="rId14"/>
    <p:sldId id="319" r:id="rId15"/>
    <p:sldId id="309" r:id="rId16"/>
    <p:sldId id="301" r:id="rId17"/>
    <p:sldId id="32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83867" autoAdjust="0"/>
  </p:normalViewPr>
  <p:slideViewPr>
    <p:cSldViewPr snapToGrid="0">
      <p:cViewPr varScale="1">
        <p:scale>
          <a:sx n="66" d="100"/>
          <a:sy n="66" d="100"/>
        </p:scale>
        <p:origin x="1270" y="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C87C61-D462-409A-9743-983CB690B798}" type="datetimeFigureOut">
              <a:rPr lang="en-US" smtClean="0"/>
              <a:t>5/15/2020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0F62E-577F-4FC0-BB5C-ACBD00751D70}" type="slidenum">
              <a:rPr lang="en-US" smtClean="0"/>
              <a:t>‹#›</a:t>
            </a:fld>
            <a:endParaRPr lang="en-US"/>
          </a:p>
        </p:txBody>
      </p:sp>
    </p:spTree>
    <p:extLst>
      <p:ext uri="{BB962C8B-B14F-4D97-AF65-F5344CB8AC3E}">
        <p14:creationId xmlns:p14="http://schemas.microsoft.com/office/powerpoint/2010/main" val="111938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Enunciation: </a:t>
            </a:r>
            <a:r>
              <a:rPr lang="en-US" sz="1200" b="0" i="0" u="none" strike="noStrike" kern="1200" dirty="0">
                <a:solidFill>
                  <a:schemeClr val="tx1"/>
                </a:solidFill>
                <a:effectLst/>
                <a:latin typeface="+mn-lt"/>
                <a:ea typeface="+mn-ea"/>
                <a:cs typeface="+mn-cs"/>
              </a:rPr>
              <a:t>me-me'-o-mi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DB82F-D94A-45EF-9069-BA30FDB578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3617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Enunciation: </a:t>
            </a:r>
            <a:r>
              <a:rPr lang="en-US" sz="1200" b="0" i="0" u="none" strike="noStrike" kern="1200" dirty="0">
                <a:solidFill>
                  <a:schemeClr val="tx1"/>
                </a:solidFill>
                <a:effectLst/>
                <a:latin typeface="+mn-lt"/>
                <a:ea typeface="+mn-ea"/>
                <a:cs typeface="+mn-cs"/>
              </a:rPr>
              <a:t>me-me'-o-mi </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DB82F-D94A-45EF-9069-BA30FDB578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773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Enunciation: </a:t>
            </a:r>
            <a:r>
              <a:rPr lang="en-US" sz="1200" b="0" i="0" u="none" strike="noStrike" kern="1200" dirty="0" err="1">
                <a:solidFill>
                  <a:schemeClr val="tx1"/>
                </a:solidFill>
                <a:effectLst/>
                <a:latin typeface="+mn-lt"/>
                <a:ea typeface="+mn-ea"/>
                <a:cs typeface="+mn-cs"/>
              </a:rPr>
              <a:t>hü</a:t>
            </a:r>
            <a:r>
              <a:rPr lang="en-US" sz="1200" b="0" i="0" u="none" strike="noStrike" kern="1200" dirty="0">
                <a:solidFill>
                  <a:schemeClr val="tx1"/>
                </a:solidFill>
                <a:effectLst/>
                <a:latin typeface="+mn-lt"/>
                <a:ea typeface="+mn-ea"/>
                <a:cs typeface="+mn-cs"/>
              </a:rPr>
              <a:t>-po'-</a:t>
            </a:r>
            <a:r>
              <a:rPr lang="en-US" sz="1200" b="0" i="0" u="none" strike="noStrike" kern="1200" dirty="0" err="1">
                <a:solidFill>
                  <a:schemeClr val="tx1"/>
                </a:solidFill>
                <a:effectLst/>
                <a:latin typeface="+mn-lt"/>
                <a:ea typeface="+mn-ea"/>
                <a:cs typeface="+mn-cs"/>
              </a:rPr>
              <a:t>dag</a:t>
            </a:r>
            <a:r>
              <a:rPr lang="en-US" sz="1200" b="0" i="0" u="none" strike="noStrike" kern="1200" dirty="0">
                <a:solidFill>
                  <a:schemeClr val="tx1"/>
                </a:solidFill>
                <a:effectLst/>
                <a:latin typeface="+mn-lt"/>
                <a:ea typeface="+mn-ea"/>
                <a:cs typeface="+mn-cs"/>
              </a:rPr>
              <a:t>-</a:t>
            </a:r>
            <a:r>
              <a:rPr lang="en-US" sz="1200" b="0" i="0" u="none" strike="noStrike" kern="1200" dirty="0" err="1">
                <a:solidFill>
                  <a:schemeClr val="tx1"/>
                </a:solidFill>
                <a:effectLst/>
                <a:latin typeface="+mn-lt"/>
                <a:ea typeface="+mn-ea"/>
                <a:cs typeface="+mn-cs"/>
              </a:rPr>
              <a:t>mä</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DB82F-D94A-45EF-9069-BA30FDB578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63565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Enunciation: </a:t>
            </a:r>
            <a:r>
              <a:rPr lang="en-US" sz="1200" b="0" i="0" u="none" strike="noStrike" kern="1200" dirty="0" err="1">
                <a:solidFill>
                  <a:schemeClr val="tx1"/>
                </a:solidFill>
                <a:effectLst/>
                <a:latin typeface="+mn-lt"/>
                <a:ea typeface="+mn-ea"/>
                <a:cs typeface="+mn-cs"/>
              </a:rPr>
              <a:t>hü</a:t>
            </a:r>
            <a:r>
              <a:rPr lang="en-US" sz="1200" b="0" i="0" u="none" strike="noStrike" kern="1200" dirty="0">
                <a:solidFill>
                  <a:schemeClr val="tx1"/>
                </a:solidFill>
                <a:effectLst/>
                <a:latin typeface="+mn-lt"/>
                <a:ea typeface="+mn-ea"/>
                <a:cs typeface="+mn-cs"/>
              </a:rPr>
              <a:t>-po-</a:t>
            </a:r>
            <a:r>
              <a:rPr lang="en-US" sz="1200" b="0" i="0" u="none" strike="noStrike" kern="1200" dirty="0" err="1">
                <a:solidFill>
                  <a:schemeClr val="tx1"/>
                </a:solidFill>
                <a:effectLst/>
                <a:latin typeface="+mn-lt"/>
                <a:ea typeface="+mn-ea"/>
                <a:cs typeface="+mn-cs"/>
              </a:rPr>
              <a:t>da'k</a:t>
            </a:r>
            <a:r>
              <a:rPr lang="en-US" sz="1200" b="0" i="0" u="none" strike="noStrike" kern="1200" dirty="0">
                <a:solidFill>
                  <a:schemeClr val="tx1"/>
                </a:solidFill>
                <a:effectLst/>
                <a:latin typeface="+mn-lt"/>
                <a:ea typeface="+mn-ea"/>
                <a:cs typeface="+mn-cs"/>
              </a:rPr>
              <a:t>-nü-me</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DB82F-D94A-45EF-9069-BA30FDB578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193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command, example, or necessary inference of disciples gathering multiple times on the first day of the week. Yet it is a generically approved choice.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9C80A0-2922-460A-B67B-F4D45DEF72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8550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cf. Greek, Acts 4:26, 27; noun, </a:t>
            </a:r>
            <a:r>
              <a:rPr lang="en-US" i="1" dirty="0"/>
              <a:t>synagogue</a:t>
            </a:r>
            <a:r>
              <a:rPr lang="en-US" dirty="0"/>
              <a:t>, LXX Exod. 12:6</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DB82F-D94A-45EF-9069-BA30FDB5780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2749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2911-5D7C-498B-AD77-8BD757FB59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59D446-451A-47CD-9CD4-33A8CC1046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6077A4-CAA2-4423-ACD1-8AF851FACB6A}"/>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5" name="Footer Placeholder 4">
            <a:extLst>
              <a:ext uri="{FF2B5EF4-FFF2-40B4-BE49-F238E27FC236}">
                <a16:creationId xmlns:a16="http://schemas.microsoft.com/office/drawing/2014/main" id="{96C27403-CA5D-4363-8F24-C4FE92C2F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52B1D-8490-4C79-BDDF-AA6C9D7A4A93}"/>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412414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5540B-F89F-4B58-8099-2B1FF7F20B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55E9A1-A7A0-4DB8-BE5F-6F72AF6632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B89B8-7885-4D5D-AD9D-BCF50A8D9036}"/>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5" name="Footer Placeholder 4">
            <a:extLst>
              <a:ext uri="{FF2B5EF4-FFF2-40B4-BE49-F238E27FC236}">
                <a16:creationId xmlns:a16="http://schemas.microsoft.com/office/drawing/2014/main" id="{1D75016D-100D-4B54-856E-F82AB671F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AAAB4-1E4D-494D-8679-6114C050A865}"/>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376205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30CF12-D7FB-4A88-BA5B-861C6885EA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EBE748-366C-430C-9EAD-8D19222ED6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271E5C-A14E-4F27-8974-88EDF5EA73AF}"/>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5" name="Footer Placeholder 4">
            <a:extLst>
              <a:ext uri="{FF2B5EF4-FFF2-40B4-BE49-F238E27FC236}">
                <a16:creationId xmlns:a16="http://schemas.microsoft.com/office/drawing/2014/main" id="{CB6E6658-0C2C-4E10-8A70-97804A0B3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9208A-F0E2-4316-A98D-18805064D424}"/>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3750497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5/15/2020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87777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5/15/2020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779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5/15/2020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4110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5/15/2020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99637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5/15/2020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6171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5/15/2020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8377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5/15/2020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66021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5/15/2020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32195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344EF-F311-4451-B706-D4C4AB4D02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3B7115-BE35-4BA8-AC7C-C3A6D48AC4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F1D50-CA38-4DF9-A74D-6C980AA600C9}"/>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5" name="Footer Placeholder 4">
            <a:extLst>
              <a:ext uri="{FF2B5EF4-FFF2-40B4-BE49-F238E27FC236}">
                <a16:creationId xmlns:a16="http://schemas.microsoft.com/office/drawing/2014/main" id="{2C74A5FD-F4AE-4C51-8A4E-377B9AD4D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709C9A-8ED0-4A00-AB4F-4C0A75D1290F}"/>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2906056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5/15/2020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704152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5/15/2020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2782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5/15/2020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591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77236-D141-469E-891F-D29E99DF53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271540B-A88E-4641-8649-6BBAA6C382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98C342C-AE94-4728-8A3A-1F07C162932A}"/>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5" name="Footer Placeholder 4">
            <a:extLst>
              <a:ext uri="{FF2B5EF4-FFF2-40B4-BE49-F238E27FC236}">
                <a16:creationId xmlns:a16="http://schemas.microsoft.com/office/drawing/2014/main" id="{1793D151-4A1C-4A22-9E5B-023CF423E8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2E2C7-4876-4D9B-9ABC-740B68C220B6}"/>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269834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7FBF7-2E87-4818-A3E5-5E93904567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E7DAB8-0D60-4092-A6F2-9298C599B19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D2E70E-2CEE-4561-82DD-6B17E5C8E3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6BD49E-2129-4909-81F9-C9392FB6C1C7}"/>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6" name="Footer Placeholder 5">
            <a:extLst>
              <a:ext uri="{FF2B5EF4-FFF2-40B4-BE49-F238E27FC236}">
                <a16:creationId xmlns:a16="http://schemas.microsoft.com/office/drawing/2014/main" id="{CF63BD00-878E-4639-AA99-B8CC6ECB50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A081E3-850B-4EFD-B4A7-C4EFCEB14671}"/>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3069425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63A9-55B4-4341-AE1C-72E0B0C2AD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D42DD2-5493-4E2C-8EA9-945D9718BE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D05757-2A20-42D3-98AF-FA867145CA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65580D-1BE8-4AF5-89CE-72A135795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A8B993-01DD-421F-9DD6-71C23CC7D8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D77011-A2AB-4A21-BD7C-C4F67DADE915}"/>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8" name="Footer Placeholder 7">
            <a:extLst>
              <a:ext uri="{FF2B5EF4-FFF2-40B4-BE49-F238E27FC236}">
                <a16:creationId xmlns:a16="http://schemas.microsoft.com/office/drawing/2014/main" id="{D5C372F6-D558-4B36-A9EC-525263DDC4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4E0DAB-7C6B-4147-AE5C-13FE8048037D}"/>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155891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8D951-AD04-41B2-8FC9-B5D71369EF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75AA938-87E2-4007-935B-3A1E758DE7D2}"/>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4" name="Footer Placeholder 3">
            <a:extLst>
              <a:ext uri="{FF2B5EF4-FFF2-40B4-BE49-F238E27FC236}">
                <a16:creationId xmlns:a16="http://schemas.microsoft.com/office/drawing/2014/main" id="{44482107-EED4-48D9-8244-EEEC6396F9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94EEEE-CA14-4010-B64A-C8B64CC9D856}"/>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385101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5EC055-FC74-4B18-8D5A-8D86FF270067}"/>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3" name="Footer Placeholder 2">
            <a:extLst>
              <a:ext uri="{FF2B5EF4-FFF2-40B4-BE49-F238E27FC236}">
                <a16:creationId xmlns:a16="http://schemas.microsoft.com/office/drawing/2014/main" id="{5F29380A-3AE9-434B-ABF6-A269271F6F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E8790A-4546-44BC-A298-3AB6AD9E9A0D}"/>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2088438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D7D96-3B58-4D3C-927A-6B5BE4C310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1D2D44-1A66-4C81-9493-A2458A991D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0AC7D6-89E4-4714-BD75-F49C0E679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ECCB1C-4D9C-4719-AC89-DCF5D7F6868A}"/>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6" name="Footer Placeholder 5">
            <a:extLst>
              <a:ext uri="{FF2B5EF4-FFF2-40B4-BE49-F238E27FC236}">
                <a16:creationId xmlns:a16="http://schemas.microsoft.com/office/drawing/2014/main" id="{7D2E777F-66E1-4676-A5D3-76FEAF9A1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8A0280-2698-442E-B728-00715B21F48D}"/>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266488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55D2-65E0-4BD3-B62A-1E6DADD0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5D3858-779B-4E12-AD2C-4D4BCE793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2E7BF5-4491-4328-9C8C-8023C57C50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3B1F18-41CF-40D9-BCF7-063D6103255D}"/>
              </a:ext>
            </a:extLst>
          </p:cNvPr>
          <p:cNvSpPr>
            <a:spLocks noGrp="1"/>
          </p:cNvSpPr>
          <p:nvPr>
            <p:ph type="dt" sz="half" idx="10"/>
          </p:nvPr>
        </p:nvSpPr>
        <p:spPr/>
        <p:txBody>
          <a:bodyPr/>
          <a:lstStyle/>
          <a:p>
            <a:fld id="{095A5CC1-B0C1-4F60-BED5-5446AFC29569}" type="datetimeFigureOut">
              <a:rPr lang="en-US" smtClean="0"/>
              <a:t>5/15/2020</a:t>
            </a:fld>
            <a:endParaRPr lang="en-US"/>
          </a:p>
        </p:txBody>
      </p:sp>
      <p:sp>
        <p:nvSpPr>
          <p:cNvPr id="6" name="Footer Placeholder 5">
            <a:extLst>
              <a:ext uri="{FF2B5EF4-FFF2-40B4-BE49-F238E27FC236}">
                <a16:creationId xmlns:a16="http://schemas.microsoft.com/office/drawing/2014/main" id="{4FEF3DB4-1F15-47FE-AC5A-AC868DC4A1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6F5CE4-2778-4760-A134-D5836BDB6D0B}"/>
              </a:ext>
            </a:extLst>
          </p:cNvPr>
          <p:cNvSpPr>
            <a:spLocks noGrp="1"/>
          </p:cNvSpPr>
          <p:nvPr>
            <p:ph type="sldNum" sz="quarter" idx="12"/>
          </p:nvPr>
        </p:nvSpPr>
        <p:spPr/>
        <p:txBody>
          <a:bodyPr/>
          <a:lstStyle/>
          <a:p>
            <a:fld id="{DF51F823-6E33-4D93-A610-E7966BB2AB2F}" type="slidenum">
              <a:rPr lang="en-US" smtClean="0"/>
              <a:t>‹#›</a:t>
            </a:fld>
            <a:endParaRPr lang="en-US"/>
          </a:p>
        </p:txBody>
      </p:sp>
    </p:spTree>
    <p:extLst>
      <p:ext uri="{BB962C8B-B14F-4D97-AF65-F5344CB8AC3E}">
        <p14:creationId xmlns:p14="http://schemas.microsoft.com/office/powerpoint/2010/main" val="191718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0E7E24-1F21-4BF7-B414-40161A5F5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1C6643-E402-474F-8863-831E931B76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F10BD-C279-496F-8ADF-870CA261B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A5CC1-B0C1-4F60-BED5-5446AFC29569}" type="datetimeFigureOut">
              <a:rPr lang="en-US" smtClean="0"/>
              <a:t>5/15/2020</a:t>
            </a:fld>
            <a:endParaRPr lang="en-US"/>
          </a:p>
        </p:txBody>
      </p:sp>
      <p:sp>
        <p:nvSpPr>
          <p:cNvPr id="5" name="Footer Placeholder 4">
            <a:extLst>
              <a:ext uri="{FF2B5EF4-FFF2-40B4-BE49-F238E27FC236}">
                <a16:creationId xmlns:a16="http://schemas.microsoft.com/office/drawing/2014/main" id="{6B39A56C-B524-4C9F-9B34-95A79F056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73EFD0-DCAA-4564-8929-2990D7179E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F823-6E33-4D93-A610-E7966BB2AB2F}" type="slidenum">
              <a:rPr lang="en-US" smtClean="0"/>
              <a:t>‹#›</a:t>
            </a:fld>
            <a:endParaRPr lang="en-US"/>
          </a:p>
        </p:txBody>
      </p:sp>
    </p:spTree>
    <p:extLst>
      <p:ext uri="{BB962C8B-B14F-4D97-AF65-F5344CB8AC3E}">
        <p14:creationId xmlns:p14="http://schemas.microsoft.com/office/powerpoint/2010/main" val="1201754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5/15/2020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8279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0000"/>
        </a:lnSpc>
        <a:spcBef>
          <a:spcPct val="0"/>
        </a:spcBef>
        <a:buNone/>
        <a:defRPr sz="54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3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1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suchismita-wwwsuchsimita.blogspot.com/2011/03/marriage-over-rated-institution.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F0502020204030204"/>
              <a:ea typeface="+mn-ea"/>
              <a:cs typeface="+mn-cs"/>
            </a:endParaRPr>
          </a:p>
        </p:txBody>
      </p:sp>
      <p:sp>
        <p:nvSpPr>
          <p:cNvPr id="9" name="Title 8">
            <a:extLst>
              <a:ext uri="{FF2B5EF4-FFF2-40B4-BE49-F238E27FC236}">
                <a16:creationId xmlns:a16="http://schemas.microsoft.com/office/drawing/2014/main" id="{BB0CBA68-8939-4D56-B41B-76F572F46EFC}"/>
              </a:ext>
            </a:extLst>
          </p:cNvPr>
          <p:cNvSpPr>
            <a:spLocks noGrp="1"/>
          </p:cNvSpPr>
          <p:nvPr>
            <p:ph type="ctrTitle"/>
          </p:nvPr>
        </p:nvSpPr>
        <p:spPr>
          <a:xfrm>
            <a:off x="1097280" y="758952"/>
            <a:ext cx="10058400" cy="3892168"/>
          </a:xfrm>
        </p:spPr>
        <p:txBody>
          <a:bodyPr>
            <a:normAutofit/>
          </a:bodyPr>
          <a:lstStyle/>
          <a:p>
            <a:r>
              <a:rPr lang="en-US" sz="9600" dirty="0"/>
              <a:t>Example:</a:t>
            </a:r>
          </a:p>
        </p:txBody>
      </p:sp>
      <p:sp>
        <p:nvSpPr>
          <p:cNvPr id="17" name="Rectangle 16">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Content Placeholder 9">
            <a:extLst>
              <a:ext uri="{FF2B5EF4-FFF2-40B4-BE49-F238E27FC236}">
                <a16:creationId xmlns:a16="http://schemas.microsoft.com/office/drawing/2014/main" id="{2E4F898F-A75E-404C-B420-CE7293D67D0C}"/>
              </a:ext>
            </a:extLst>
          </p:cNvPr>
          <p:cNvSpPr>
            <a:spLocks noGrp="1"/>
          </p:cNvSpPr>
          <p:nvPr>
            <p:ph type="subTitle" idx="1"/>
          </p:nvPr>
        </p:nvSpPr>
        <p:spPr>
          <a:xfrm>
            <a:off x="1100051" y="5225240"/>
            <a:ext cx="10058400" cy="1143000"/>
          </a:xfrm>
        </p:spPr>
        <p:txBody>
          <a:bodyPr>
            <a:normAutofit/>
          </a:bodyPr>
          <a:lstStyle/>
          <a:p>
            <a:r>
              <a:rPr lang="en-US" dirty="0">
                <a:solidFill>
                  <a:srgbClr val="FFFFFF"/>
                </a:solidFill>
              </a:rPr>
              <a:t>“One serving as a pattern of a specific kind”</a:t>
            </a:r>
          </a:p>
          <a:p>
            <a:r>
              <a:rPr lang="en-US" dirty="0">
                <a:solidFill>
                  <a:srgbClr val="FFFFFF"/>
                </a:solidFill>
              </a:rPr>
              <a:t>“A punishment given as a warning or deterrent”</a:t>
            </a:r>
          </a:p>
        </p:txBody>
      </p:sp>
      <p:pic>
        <p:nvPicPr>
          <p:cNvPr id="2" name="Picture 1">
            <a:extLst>
              <a:ext uri="{FF2B5EF4-FFF2-40B4-BE49-F238E27FC236}">
                <a16:creationId xmlns:a16="http://schemas.microsoft.com/office/drawing/2014/main" id="{178A33DF-02F7-4DA8-9A5D-C04A33A0EFCA}"/>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1097279" y="269192"/>
            <a:ext cx="10058399" cy="3042720"/>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521822328"/>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F0502020204030204"/>
              <a:ea typeface="+mn-ea"/>
              <a:cs typeface="+mn-cs"/>
            </a:endParaRPr>
          </a:p>
        </p:txBody>
      </p:sp>
      <p:sp>
        <p:nvSpPr>
          <p:cNvPr id="4" name="Title 3">
            <a:extLst>
              <a:ext uri="{FF2B5EF4-FFF2-40B4-BE49-F238E27FC236}">
                <a16:creationId xmlns:a16="http://schemas.microsoft.com/office/drawing/2014/main" id="{EA4F4CD1-4CF8-4B2B-9CC5-A0EAB386B095}"/>
              </a:ext>
            </a:extLst>
          </p:cNvPr>
          <p:cNvSpPr>
            <a:spLocks noGrp="1"/>
          </p:cNvSpPr>
          <p:nvPr>
            <p:ph type="ctrTitle"/>
          </p:nvPr>
        </p:nvSpPr>
        <p:spPr>
          <a:xfrm>
            <a:off x="965201" y="772731"/>
            <a:ext cx="6255026" cy="5054008"/>
          </a:xfrm>
        </p:spPr>
        <p:txBody>
          <a:bodyPr anchor="ctr">
            <a:normAutofit/>
          </a:bodyPr>
          <a:lstStyle/>
          <a:p>
            <a:pPr algn="r"/>
            <a:r>
              <a:rPr lang="en-US" sz="6800" dirty="0"/>
              <a:t>“Show me an example in the Bible of that and I will believe it.” </a:t>
            </a:r>
          </a:p>
        </p:txBody>
      </p:sp>
      <p:cxnSp>
        <p:nvCxnSpPr>
          <p:cNvPr id="12" name="Straight Connector 11">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520631"/>
            <a:ext cx="0" cy="355820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D60EC1B-554F-47EF-839A-BAAD858F6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descr="A picture containing drawing&#10;&#10;Description automatically generated">
            <a:extLst>
              <a:ext uri="{FF2B5EF4-FFF2-40B4-BE49-F238E27FC236}">
                <a16:creationId xmlns:a16="http://schemas.microsoft.com/office/drawing/2014/main" id="{FB85EBC4-FAFF-4394-B82C-AFA718D8D5D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85428" y="2302668"/>
            <a:ext cx="2851472" cy="2252663"/>
          </a:xfrm>
          <a:prstGeom prst="rect">
            <a:avLst/>
          </a:prstGeom>
        </p:spPr>
      </p:pic>
      <p:sp>
        <p:nvSpPr>
          <p:cNvPr id="2" name="TextBox 1">
            <a:extLst>
              <a:ext uri="{FF2B5EF4-FFF2-40B4-BE49-F238E27FC236}">
                <a16:creationId xmlns:a16="http://schemas.microsoft.com/office/drawing/2014/main" id="{B58C4142-9F2A-4F81-B57C-10049B946E9F}"/>
              </a:ext>
            </a:extLst>
          </p:cNvPr>
          <p:cNvSpPr txBox="1"/>
          <p:nvPr/>
        </p:nvSpPr>
        <p:spPr>
          <a:xfrm>
            <a:off x="539932" y="311066"/>
            <a:ext cx="1111213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FFFFFF">
                    <a:lumMod val="50000"/>
                  </a:srgbClr>
                </a:solidFill>
                <a:effectLst/>
                <a:uLnTx/>
                <a:uFillTx/>
                <a:latin typeface="Tw Cen MT" panose="020F0502020204030204"/>
                <a:ea typeface="+mn-ea"/>
                <a:cs typeface="+mn-cs"/>
              </a:rPr>
              <a:t>church buildings | multiple containers | multiple services | preachers using PowerPoint  preachers receiving funds from disbanded churches | church bible classes | etc.</a:t>
            </a:r>
          </a:p>
        </p:txBody>
      </p:sp>
    </p:spTree>
    <p:extLst>
      <p:ext uri="{BB962C8B-B14F-4D97-AF65-F5344CB8AC3E}">
        <p14:creationId xmlns:p14="http://schemas.microsoft.com/office/powerpoint/2010/main" val="1719140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506D-31E1-4D09-9101-F8C5341AE176}"/>
              </a:ext>
            </a:extLst>
          </p:cNvPr>
          <p:cNvSpPr>
            <a:spLocks noGrp="1"/>
          </p:cNvSpPr>
          <p:nvPr>
            <p:ph type="title"/>
          </p:nvPr>
        </p:nvSpPr>
        <p:spPr/>
        <p:txBody>
          <a:bodyPr/>
          <a:lstStyle/>
          <a:p>
            <a:r>
              <a:rPr lang="en-US" b="1" dirty="0"/>
              <a:t>APPROVED! </a:t>
            </a:r>
            <a:r>
              <a:rPr lang="en-US" dirty="0"/>
              <a:t>But is it Binding Today?</a:t>
            </a:r>
          </a:p>
        </p:txBody>
      </p:sp>
      <p:sp>
        <p:nvSpPr>
          <p:cNvPr id="3" name="Content Placeholder 2">
            <a:extLst>
              <a:ext uri="{FF2B5EF4-FFF2-40B4-BE49-F238E27FC236}">
                <a16:creationId xmlns:a16="http://schemas.microsoft.com/office/drawing/2014/main" id="{153F26A1-368C-4B07-8CDF-693BFBAFDDEA}"/>
              </a:ext>
            </a:extLst>
          </p:cNvPr>
          <p:cNvSpPr>
            <a:spLocks noGrp="1"/>
          </p:cNvSpPr>
          <p:nvPr>
            <p:ph idx="1"/>
          </p:nvPr>
        </p:nvSpPr>
        <p:spPr>
          <a:xfrm>
            <a:off x="1097280" y="2108201"/>
            <a:ext cx="10058400" cy="2887545"/>
          </a:xfrm>
        </p:spPr>
        <p:txBody>
          <a:bodyPr>
            <a:normAutofit fontScale="85000" lnSpcReduction="10000"/>
          </a:bodyPr>
          <a:lstStyle/>
          <a:p>
            <a:pPr marL="514350" indent="-514350">
              <a:buFont typeface="+mj-lt"/>
              <a:buAutoNum type="arabicPeriod"/>
            </a:pPr>
            <a:r>
              <a:rPr lang="en-US" sz="3200" dirty="0"/>
              <a:t>Was the Lord’s example of not being married approved?</a:t>
            </a:r>
          </a:p>
          <a:p>
            <a:pPr marL="514350" indent="-514350">
              <a:buFont typeface="+mj-lt"/>
              <a:buAutoNum type="arabicPeriod"/>
            </a:pPr>
            <a:r>
              <a:rPr lang="en-US" sz="3200" dirty="0"/>
              <a:t>Was Paul’s example of not being married approved (1 Cor. 7:7)?</a:t>
            </a:r>
          </a:p>
          <a:p>
            <a:pPr marL="514350" indent="-514350">
              <a:buFont typeface="+mj-lt"/>
              <a:buAutoNum type="arabicPeriod"/>
            </a:pPr>
            <a:r>
              <a:rPr lang="en-US" sz="3200" dirty="0"/>
              <a:t>Are we to imitate Paul as he imitated Christ (1 Cor. 11:1)?</a:t>
            </a:r>
          </a:p>
          <a:p>
            <a:pPr marL="514350" indent="-514350">
              <a:buFont typeface="+mj-lt"/>
              <a:buAutoNum type="arabicPeriod"/>
            </a:pPr>
            <a:r>
              <a:rPr lang="en-US" sz="3200" dirty="0"/>
              <a:t>Should we then argue that it is generally better to not marry (1 Cor. 7:38)?</a:t>
            </a:r>
          </a:p>
        </p:txBody>
      </p:sp>
      <p:sp>
        <p:nvSpPr>
          <p:cNvPr id="4" name="TextBox 3">
            <a:extLst>
              <a:ext uri="{FF2B5EF4-FFF2-40B4-BE49-F238E27FC236}">
                <a16:creationId xmlns:a16="http://schemas.microsoft.com/office/drawing/2014/main" id="{E25B1A80-15AD-4F2D-B911-C7A38E5C7A9F}"/>
              </a:ext>
            </a:extLst>
          </p:cNvPr>
          <p:cNvSpPr txBox="1"/>
          <p:nvPr/>
        </p:nvSpPr>
        <p:spPr>
          <a:xfrm>
            <a:off x="2654591" y="4316853"/>
            <a:ext cx="77938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0000"/>
                </a:solidFill>
                <a:effectLst/>
                <a:uLnTx/>
                <a:uFillTx/>
                <a:latin typeface="Tw Cen MT" panose="020F0502020204030204"/>
                <a:ea typeface="+mn-ea"/>
                <a:cs typeface="+mn-cs"/>
              </a:rPr>
              <a:t>NO!</a:t>
            </a:r>
          </a:p>
        </p:txBody>
      </p:sp>
      <p:sp>
        <p:nvSpPr>
          <p:cNvPr id="5" name="TextBox 4">
            <a:extLst>
              <a:ext uri="{FF2B5EF4-FFF2-40B4-BE49-F238E27FC236}">
                <a16:creationId xmlns:a16="http://schemas.microsoft.com/office/drawing/2014/main" id="{F4F65E90-0B51-449E-985D-2B8546921F99}"/>
              </a:ext>
            </a:extLst>
          </p:cNvPr>
          <p:cNvSpPr txBox="1"/>
          <p:nvPr/>
        </p:nvSpPr>
        <p:spPr>
          <a:xfrm>
            <a:off x="1523999" y="4927951"/>
            <a:ext cx="1011046"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6533DA">
                    <a:lumMod val="50000"/>
                  </a:srgbClr>
                </a:solidFill>
                <a:effectLst/>
                <a:uLnTx/>
                <a:uFillTx/>
                <a:latin typeface="Tw Cen MT" panose="020F0502020204030204"/>
                <a:ea typeface="+mn-ea"/>
                <a:cs typeface="+mn-cs"/>
              </a:rPr>
              <a:t>Why?</a:t>
            </a:r>
          </a:p>
        </p:txBody>
      </p:sp>
      <p:sp>
        <p:nvSpPr>
          <p:cNvPr id="7" name="TextBox 6">
            <a:extLst>
              <a:ext uri="{FF2B5EF4-FFF2-40B4-BE49-F238E27FC236}">
                <a16:creationId xmlns:a16="http://schemas.microsoft.com/office/drawing/2014/main" id="{069F3DCC-043C-4B1E-9447-BF9FCAB5A94D}"/>
              </a:ext>
            </a:extLst>
          </p:cNvPr>
          <p:cNvSpPr txBox="1"/>
          <p:nvPr/>
        </p:nvSpPr>
        <p:spPr>
          <a:xfrm>
            <a:off x="1523999" y="3254271"/>
            <a:ext cx="8546122" cy="1147826"/>
          </a:xfrm>
          <a:custGeom>
            <a:avLst/>
            <a:gdLst>
              <a:gd name="connsiteX0" fmla="*/ 0 w 8546122"/>
              <a:gd name="connsiteY0" fmla="*/ 0 h 584775"/>
              <a:gd name="connsiteX1" fmla="*/ 1424354 w 8546122"/>
              <a:gd name="connsiteY1" fmla="*/ 0 h 584775"/>
              <a:gd name="connsiteX2" fmla="*/ 1424354 w 8546122"/>
              <a:gd name="connsiteY2" fmla="*/ 0 h 584775"/>
              <a:gd name="connsiteX3" fmla="*/ 3560884 w 8546122"/>
              <a:gd name="connsiteY3" fmla="*/ 0 h 584775"/>
              <a:gd name="connsiteX4" fmla="*/ 8546122 w 8546122"/>
              <a:gd name="connsiteY4" fmla="*/ 0 h 584775"/>
              <a:gd name="connsiteX5" fmla="*/ 8546122 w 8546122"/>
              <a:gd name="connsiteY5" fmla="*/ 341119 h 584775"/>
              <a:gd name="connsiteX6" fmla="*/ 8546122 w 8546122"/>
              <a:gd name="connsiteY6" fmla="*/ 341119 h 584775"/>
              <a:gd name="connsiteX7" fmla="*/ 8546122 w 8546122"/>
              <a:gd name="connsiteY7" fmla="*/ 487313 h 584775"/>
              <a:gd name="connsiteX8" fmla="*/ 8546122 w 8546122"/>
              <a:gd name="connsiteY8" fmla="*/ 584775 h 584775"/>
              <a:gd name="connsiteX9" fmla="*/ 3560884 w 8546122"/>
              <a:gd name="connsiteY9" fmla="*/ 584775 h 584775"/>
              <a:gd name="connsiteX10" fmla="*/ 1543515 w 8546122"/>
              <a:gd name="connsiteY10" fmla="*/ 1147826 h 584775"/>
              <a:gd name="connsiteX11" fmla="*/ 1424354 w 8546122"/>
              <a:gd name="connsiteY11" fmla="*/ 584775 h 584775"/>
              <a:gd name="connsiteX12" fmla="*/ 0 w 8546122"/>
              <a:gd name="connsiteY12" fmla="*/ 584775 h 584775"/>
              <a:gd name="connsiteX13" fmla="*/ 0 w 8546122"/>
              <a:gd name="connsiteY13" fmla="*/ 487313 h 584775"/>
              <a:gd name="connsiteX14" fmla="*/ 0 w 8546122"/>
              <a:gd name="connsiteY14" fmla="*/ 341119 h 584775"/>
              <a:gd name="connsiteX15" fmla="*/ 0 w 8546122"/>
              <a:gd name="connsiteY15" fmla="*/ 341119 h 584775"/>
              <a:gd name="connsiteX16" fmla="*/ 0 w 8546122"/>
              <a:gd name="connsiteY16" fmla="*/ 0 h 584775"/>
              <a:gd name="connsiteX0" fmla="*/ 0 w 8546122"/>
              <a:gd name="connsiteY0" fmla="*/ 0 h 1147826"/>
              <a:gd name="connsiteX1" fmla="*/ 1424354 w 8546122"/>
              <a:gd name="connsiteY1" fmla="*/ 0 h 1147826"/>
              <a:gd name="connsiteX2" fmla="*/ 1424354 w 8546122"/>
              <a:gd name="connsiteY2" fmla="*/ 0 h 1147826"/>
              <a:gd name="connsiteX3" fmla="*/ 3560884 w 8546122"/>
              <a:gd name="connsiteY3" fmla="*/ 0 h 1147826"/>
              <a:gd name="connsiteX4" fmla="*/ 8546122 w 8546122"/>
              <a:gd name="connsiteY4" fmla="*/ 0 h 1147826"/>
              <a:gd name="connsiteX5" fmla="*/ 8546122 w 8546122"/>
              <a:gd name="connsiteY5" fmla="*/ 341119 h 1147826"/>
              <a:gd name="connsiteX6" fmla="*/ 8546122 w 8546122"/>
              <a:gd name="connsiteY6" fmla="*/ 341119 h 1147826"/>
              <a:gd name="connsiteX7" fmla="*/ 8546122 w 8546122"/>
              <a:gd name="connsiteY7" fmla="*/ 487313 h 1147826"/>
              <a:gd name="connsiteX8" fmla="*/ 8546122 w 8546122"/>
              <a:gd name="connsiteY8" fmla="*/ 584775 h 1147826"/>
              <a:gd name="connsiteX9" fmla="*/ 1819766 w 8546122"/>
              <a:gd name="connsiteY9" fmla="*/ 603564 h 1147826"/>
              <a:gd name="connsiteX10" fmla="*/ 1543515 w 8546122"/>
              <a:gd name="connsiteY10" fmla="*/ 1147826 h 1147826"/>
              <a:gd name="connsiteX11" fmla="*/ 1424354 w 8546122"/>
              <a:gd name="connsiteY11" fmla="*/ 584775 h 1147826"/>
              <a:gd name="connsiteX12" fmla="*/ 0 w 8546122"/>
              <a:gd name="connsiteY12" fmla="*/ 584775 h 1147826"/>
              <a:gd name="connsiteX13" fmla="*/ 0 w 8546122"/>
              <a:gd name="connsiteY13" fmla="*/ 487313 h 1147826"/>
              <a:gd name="connsiteX14" fmla="*/ 0 w 8546122"/>
              <a:gd name="connsiteY14" fmla="*/ 341119 h 1147826"/>
              <a:gd name="connsiteX15" fmla="*/ 0 w 8546122"/>
              <a:gd name="connsiteY15" fmla="*/ 341119 h 1147826"/>
              <a:gd name="connsiteX16" fmla="*/ 0 w 8546122"/>
              <a:gd name="connsiteY16" fmla="*/ 0 h 1147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46122" h="1147826">
                <a:moveTo>
                  <a:pt x="0" y="0"/>
                </a:moveTo>
                <a:lnTo>
                  <a:pt x="1424354" y="0"/>
                </a:lnTo>
                <a:lnTo>
                  <a:pt x="1424354" y="0"/>
                </a:lnTo>
                <a:lnTo>
                  <a:pt x="3560884" y="0"/>
                </a:lnTo>
                <a:lnTo>
                  <a:pt x="8546122" y="0"/>
                </a:lnTo>
                <a:lnTo>
                  <a:pt x="8546122" y="341119"/>
                </a:lnTo>
                <a:lnTo>
                  <a:pt x="8546122" y="341119"/>
                </a:lnTo>
                <a:lnTo>
                  <a:pt x="8546122" y="487313"/>
                </a:lnTo>
                <a:lnTo>
                  <a:pt x="8546122" y="584775"/>
                </a:lnTo>
                <a:lnTo>
                  <a:pt x="1819766" y="603564"/>
                </a:lnTo>
                <a:lnTo>
                  <a:pt x="1543515" y="1147826"/>
                </a:lnTo>
                <a:lnTo>
                  <a:pt x="1424354" y="584775"/>
                </a:lnTo>
                <a:lnTo>
                  <a:pt x="0" y="584775"/>
                </a:lnTo>
                <a:lnTo>
                  <a:pt x="0" y="487313"/>
                </a:lnTo>
                <a:lnTo>
                  <a:pt x="0" y="341119"/>
                </a:lnTo>
                <a:lnTo>
                  <a:pt x="0" y="341119"/>
                </a:lnTo>
                <a:lnTo>
                  <a:pt x="0" y="0"/>
                </a:lnTo>
                <a:close/>
              </a:path>
            </a:pathLst>
          </a:custGeom>
        </p:spPr>
        <p:style>
          <a:lnRef idx="2">
            <a:schemeClr val="accent6"/>
          </a:lnRef>
          <a:fillRef idx="1">
            <a:schemeClr val="lt1"/>
          </a:fillRef>
          <a:effectRef idx="0">
            <a:schemeClr val="accent6"/>
          </a:effectRef>
          <a:fontRef idx="minor">
            <a:schemeClr val="dk1"/>
          </a:fontRef>
        </p:style>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w Cen MT" panose="020F0502020204030204"/>
                <a:ea typeface="+mn-ea"/>
                <a:cs typeface="+mn-cs"/>
              </a:rPr>
              <a:t>Paul’s statement in 1 Cor. 7:38 is “limited” (7:26)</a:t>
            </a:r>
          </a:p>
        </p:txBody>
      </p:sp>
      <p:sp>
        <p:nvSpPr>
          <p:cNvPr id="8" name="TextBox 7">
            <a:extLst>
              <a:ext uri="{FF2B5EF4-FFF2-40B4-BE49-F238E27FC236}">
                <a16:creationId xmlns:a16="http://schemas.microsoft.com/office/drawing/2014/main" id="{02838CE3-762D-4DDE-BFA7-8F058F9AF61C}"/>
              </a:ext>
            </a:extLst>
          </p:cNvPr>
          <p:cNvSpPr txBox="1"/>
          <p:nvPr/>
        </p:nvSpPr>
        <p:spPr>
          <a:xfrm>
            <a:off x="4000083" y="4316853"/>
            <a:ext cx="7643943" cy="2009061"/>
          </a:xfrm>
          <a:prstGeom prst="wedgeRoundRectCallout">
            <a:avLst>
              <a:gd name="adj1" fmla="val -60325"/>
              <a:gd name="adj2" fmla="val -10938"/>
              <a:gd name="adj3" fmla="val 16667"/>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Tw Cen MT" panose="020F0502020204030204"/>
                <a:ea typeface="+mn-ea"/>
                <a:cs typeface="+mn-cs"/>
              </a:rPr>
              <a:t>There is additional specific instruction that modifies our understand about marriage (1 Cor. 9:5, </a:t>
            </a:r>
            <a:r>
              <a:rPr kumimoji="0" lang="en-US" sz="2800" b="1" i="0" u="none" strike="noStrike" kern="1200" cap="none" spc="0" normalizeH="0" baseline="0" noProof="0" dirty="0">
                <a:ln>
                  <a:noFill/>
                </a:ln>
                <a:solidFill>
                  <a:srgbClr val="6533DA"/>
                </a:solidFill>
                <a:effectLst/>
                <a:uLnTx/>
                <a:uFillTx/>
                <a:latin typeface="Tw Cen MT" panose="020F0502020204030204"/>
                <a:ea typeface="+mn-ea"/>
                <a:cs typeface="+mn-cs"/>
              </a:rPr>
              <a:t>right</a:t>
            </a:r>
            <a:r>
              <a:rPr kumimoji="0" lang="en-US" sz="2800" b="1" i="0" u="none" strike="noStrike" kern="1200" cap="none" spc="0" normalizeH="0" baseline="0" noProof="0" dirty="0">
                <a:ln>
                  <a:noFill/>
                </a:ln>
                <a:solidFill>
                  <a:srgbClr val="000000"/>
                </a:solidFill>
                <a:effectLst/>
                <a:uLnTx/>
                <a:uFillTx/>
                <a:latin typeface="Tw Cen MT" panose="020F0502020204030204"/>
                <a:ea typeface="+mn-ea"/>
                <a:cs typeface="+mn-cs"/>
              </a:rPr>
              <a:t>; Heb. 13:4, </a:t>
            </a:r>
            <a:r>
              <a:rPr kumimoji="0" lang="en-US" sz="2800" b="1" i="0" u="none" strike="noStrike" kern="1200" cap="none" spc="0" normalizeH="0" baseline="0" noProof="0" dirty="0">
                <a:ln>
                  <a:noFill/>
                </a:ln>
                <a:solidFill>
                  <a:srgbClr val="6533DA"/>
                </a:solidFill>
                <a:effectLst/>
                <a:uLnTx/>
                <a:uFillTx/>
                <a:latin typeface="Tw Cen MT" panose="020F0502020204030204"/>
                <a:ea typeface="+mn-ea"/>
                <a:cs typeface="+mn-cs"/>
              </a:rPr>
              <a:t>honorable among all</a:t>
            </a:r>
            <a:r>
              <a:rPr kumimoji="0" lang="en-US" sz="2800" b="1" i="0" u="none" strike="noStrike" kern="1200" cap="none" spc="0" normalizeH="0" baseline="0" noProof="0" dirty="0">
                <a:ln>
                  <a:noFill/>
                </a:ln>
                <a:solidFill>
                  <a:srgbClr val="000000"/>
                </a:solidFill>
                <a:effectLst/>
                <a:uLnTx/>
                <a:uFillTx/>
                <a:latin typeface="Tw Cen MT" panose="020F0502020204030204"/>
                <a:ea typeface="+mn-ea"/>
                <a:cs typeface="+mn-cs"/>
              </a:rPr>
              <a:t>; </a:t>
            </a:r>
            <a:br>
              <a:rPr kumimoji="0" lang="en-US" sz="2800" b="1" i="0" u="none" strike="noStrike" kern="1200" cap="none" spc="0" normalizeH="0" baseline="0" noProof="0" dirty="0">
                <a:ln>
                  <a:noFill/>
                </a:ln>
                <a:solidFill>
                  <a:srgbClr val="000000"/>
                </a:solidFill>
                <a:effectLst/>
                <a:uLnTx/>
                <a:uFillTx/>
                <a:latin typeface="Tw Cen MT" panose="020F0502020204030204"/>
                <a:ea typeface="+mn-ea"/>
                <a:cs typeface="+mn-cs"/>
              </a:rPr>
            </a:br>
            <a:r>
              <a:rPr kumimoji="0" lang="en-US" sz="2800" b="1" i="0" u="none" strike="noStrike" kern="1200" cap="none" spc="0" normalizeH="0" baseline="0" noProof="0" dirty="0">
                <a:ln>
                  <a:noFill/>
                </a:ln>
                <a:solidFill>
                  <a:srgbClr val="000000"/>
                </a:solidFill>
                <a:effectLst/>
                <a:uLnTx/>
                <a:uFillTx/>
                <a:latin typeface="Tw Cen MT" panose="020F0502020204030204"/>
                <a:ea typeface="+mn-ea"/>
                <a:cs typeface="+mn-cs"/>
              </a:rPr>
              <a:t>1 Tim. 3:1ff, </a:t>
            </a:r>
            <a:r>
              <a:rPr kumimoji="0" lang="en-US" sz="2800" b="1" i="0" u="none" strike="noStrike" kern="1200" cap="none" spc="0" normalizeH="0" baseline="0" noProof="0" dirty="0">
                <a:ln>
                  <a:noFill/>
                </a:ln>
                <a:solidFill>
                  <a:srgbClr val="6533DA"/>
                </a:solidFill>
                <a:effectLst/>
                <a:uLnTx/>
                <a:uFillTx/>
                <a:latin typeface="Tw Cen MT" panose="020F0502020204030204"/>
                <a:ea typeface="+mn-ea"/>
                <a:cs typeface="+mn-cs"/>
              </a:rPr>
              <a:t>required of overseers</a:t>
            </a:r>
            <a:r>
              <a:rPr kumimoji="0" lang="en-US" sz="2800" b="1" i="0" u="none" strike="noStrike" kern="1200" cap="none" spc="0" normalizeH="0" baseline="0" noProof="0" dirty="0">
                <a:ln>
                  <a:noFill/>
                </a:ln>
                <a:solidFill>
                  <a:srgbClr val="000000"/>
                </a:solidFill>
                <a:effectLst/>
                <a:uLnTx/>
                <a:uFillTx/>
                <a:latin typeface="Tw Cen MT" panose="020F0502020204030204"/>
                <a:ea typeface="+mn-ea"/>
                <a:cs typeface="+mn-cs"/>
              </a:rPr>
              <a:t>)</a:t>
            </a:r>
          </a:p>
        </p:txBody>
      </p:sp>
    </p:spTree>
    <p:extLst>
      <p:ext uri="{BB962C8B-B14F-4D97-AF65-F5344CB8AC3E}">
        <p14:creationId xmlns:p14="http://schemas.microsoft.com/office/powerpoint/2010/main" val="185791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grpId="0" nodeType="afterEffect">
                                  <p:stCondLst>
                                    <p:cond delay="50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par>
                          <p:cTn id="27" fill="hold">
                            <p:stCondLst>
                              <p:cond delay="500"/>
                            </p:stCondLst>
                            <p:childTnLst>
                              <p:par>
                                <p:cTn id="28" presetID="10" presetClass="entr" presetSubtype="0" fill="hold" grpId="0" nodeType="afterEffect">
                                  <p:stCondLst>
                                    <p:cond delay="50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wipe(left)">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A506D-31E1-4D09-9101-F8C5341AE176}"/>
              </a:ext>
            </a:extLst>
          </p:cNvPr>
          <p:cNvSpPr>
            <a:spLocks noGrp="1"/>
          </p:cNvSpPr>
          <p:nvPr>
            <p:ph type="title"/>
          </p:nvPr>
        </p:nvSpPr>
        <p:spPr/>
        <p:txBody>
          <a:bodyPr/>
          <a:lstStyle/>
          <a:p>
            <a:r>
              <a:rPr lang="en-US" b="1" dirty="0"/>
              <a:t>APPROVED! </a:t>
            </a:r>
            <a:r>
              <a:rPr lang="en-US" dirty="0"/>
              <a:t>But is it Binding Today?</a:t>
            </a:r>
          </a:p>
        </p:txBody>
      </p:sp>
      <p:sp>
        <p:nvSpPr>
          <p:cNvPr id="3" name="Content Placeholder 2">
            <a:extLst>
              <a:ext uri="{FF2B5EF4-FFF2-40B4-BE49-F238E27FC236}">
                <a16:creationId xmlns:a16="http://schemas.microsoft.com/office/drawing/2014/main" id="{153F26A1-368C-4B07-8CDF-693BFBAFDDEA}"/>
              </a:ext>
            </a:extLst>
          </p:cNvPr>
          <p:cNvSpPr>
            <a:spLocks noGrp="1"/>
          </p:cNvSpPr>
          <p:nvPr>
            <p:ph idx="1"/>
          </p:nvPr>
        </p:nvSpPr>
        <p:spPr>
          <a:xfrm>
            <a:off x="1097280" y="2108201"/>
            <a:ext cx="10058400" cy="4125331"/>
          </a:xfrm>
        </p:spPr>
        <p:txBody>
          <a:bodyPr>
            <a:normAutofit fontScale="85000" lnSpcReduction="20000"/>
          </a:bodyPr>
          <a:lstStyle/>
          <a:p>
            <a:pPr>
              <a:buFont typeface="Wingdings" panose="05000000000000000000" pitchFamily="2" charset="2"/>
              <a:buChar char="§"/>
            </a:pPr>
            <a:r>
              <a:rPr lang="en-US" sz="3200" dirty="0"/>
              <a:t>Was it approved for the apostles to preach to Jerusalem first, then all Judea, then Samaria, then to all the nations (Acts 1:8)?</a:t>
            </a:r>
          </a:p>
          <a:p>
            <a:pPr lvl="1">
              <a:buFont typeface="Wingdings" panose="05000000000000000000" pitchFamily="2" charset="2"/>
              <a:buChar char="§"/>
            </a:pPr>
            <a:r>
              <a:rPr lang="en-US" sz="3000" dirty="0"/>
              <a:t>Is this the pattern for churches to follow today? Why or why not?</a:t>
            </a:r>
          </a:p>
          <a:p>
            <a:pPr>
              <a:buFont typeface="Wingdings" panose="05000000000000000000" pitchFamily="2" charset="2"/>
              <a:buChar char="§"/>
            </a:pPr>
            <a:r>
              <a:rPr lang="en-US" sz="3200" dirty="0"/>
              <a:t>Was it approved for the Eunuch to hear the gospel in a chariot </a:t>
            </a:r>
            <a:br>
              <a:rPr lang="en-US" sz="3200" dirty="0"/>
            </a:br>
            <a:r>
              <a:rPr lang="en-US" sz="3200" dirty="0"/>
              <a:t>(Acts 8:28, 29)?</a:t>
            </a:r>
          </a:p>
          <a:p>
            <a:pPr lvl="1">
              <a:buFont typeface="Wingdings" panose="05000000000000000000" pitchFamily="2" charset="2"/>
              <a:buChar char="§"/>
            </a:pPr>
            <a:r>
              <a:rPr lang="en-US" sz="3000" dirty="0"/>
              <a:t>Is this the pattern for people to learn the gospel today?</a:t>
            </a:r>
          </a:p>
          <a:p>
            <a:pPr>
              <a:buFont typeface="Wingdings" panose="05000000000000000000" pitchFamily="2" charset="2"/>
              <a:buChar char="§"/>
            </a:pPr>
            <a:r>
              <a:rPr lang="en-US" sz="3200" dirty="0"/>
              <a:t>Was it approved for Paul to lay his hands on the converts at Ephesus enabling them to speak with tongues (Acts 19:6)?</a:t>
            </a:r>
          </a:p>
          <a:p>
            <a:pPr lvl="1">
              <a:buFont typeface="Wingdings" panose="05000000000000000000" pitchFamily="2" charset="2"/>
              <a:buChar char="§"/>
            </a:pPr>
            <a:r>
              <a:rPr lang="en-US" sz="3000" dirty="0"/>
              <a:t>Is this the pattern for us to follow today?</a:t>
            </a:r>
          </a:p>
        </p:txBody>
      </p:sp>
    </p:spTree>
    <p:extLst>
      <p:ext uri="{BB962C8B-B14F-4D97-AF65-F5344CB8AC3E}">
        <p14:creationId xmlns:p14="http://schemas.microsoft.com/office/powerpoint/2010/main" val="385224699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3B34-55DB-4EC9-8AA6-E6A2B8E2D12B}"/>
              </a:ext>
            </a:extLst>
          </p:cNvPr>
          <p:cNvSpPr>
            <a:spLocks noGrp="1"/>
          </p:cNvSpPr>
          <p:nvPr>
            <p:ph type="title"/>
          </p:nvPr>
        </p:nvSpPr>
        <p:spPr/>
        <p:txBody>
          <a:bodyPr/>
          <a:lstStyle/>
          <a:p>
            <a:r>
              <a:rPr lang="en-US" dirty="0"/>
              <a:t>Maurice Barnett</a:t>
            </a:r>
          </a:p>
        </p:txBody>
      </p:sp>
      <p:sp>
        <p:nvSpPr>
          <p:cNvPr id="3" name="Content Placeholder 2">
            <a:extLst>
              <a:ext uri="{FF2B5EF4-FFF2-40B4-BE49-F238E27FC236}">
                <a16:creationId xmlns:a16="http://schemas.microsoft.com/office/drawing/2014/main" id="{69B2FE32-D5ED-4B60-9F77-B6530360FD2F}"/>
              </a:ext>
            </a:extLst>
          </p:cNvPr>
          <p:cNvSpPr>
            <a:spLocks noGrp="1"/>
          </p:cNvSpPr>
          <p:nvPr>
            <p:ph idx="1"/>
          </p:nvPr>
        </p:nvSpPr>
        <p:spPr>
          <a:xfrm>
            <a:off x="1097280" y="2108201"/>
            <a:ext cx="10058400" cy="3944256"/>
          </a:xfrm>
        </p:spPr>
        <p:txBody>
          <a:bodyPr>
            <a:normAutofit/>
          </a:bodyPr>
          <a:lstStyle/>
          <a:p>
            <a:r>
              <a:rPr lang="en-US" sz="2800" dirty="0"/>
              <a:t>“One of the things we absolutely must understand is that examples of options being chosen and used by the New Testament disciples will not alter, modify, or limit the list of possible choices found in specific statements or commands. This may seem like a minor item but it is not. We are not limited to the choices from a list of options made by first century Christians in carrying out specific instructions.”</a:t>
            </a:r>
            <a:endParaRPr lang="en-US" sz="3200" dirty="0"/>
          </a:p>
          <a:p>
            <a:r>
              <a:rPr lang="en-US" sz="2000" i="1" dirty="0"/>
              <a:t>“Chapter 7: </a:t>
            </a:r>
            <a:r>
              <a:rPr lang="en-US" sz="2000" i="1"/>
              <a:t>Examples,” The </a:t>
            </a:r>
            <a:r>
              <a:rPr lang="en-US" sz="2000" i="1" dirty="0"/>
              <a:t>Scheme of Redemption: Volume Three: “By What Authority,”</a:t>
            </a:r>
            <a:r>
              <a:rPr lang="en-US" sz="2000" dirty="0"/>
              <a:t> by Maurice James. Barnett, 2005, p. 215.</a:t>
            </a:r>
          </a:p>
        </p:txBody>
      </p:sp>
    </p:spTree>
    <p:extLst>
      <p:ext uri="{BB962C8B-B14F-4D97-AF65-F5344CB8AC3E}">
        <p14:creationId xmlns:p14="http://schemas.microsoft.com/office/powerpoint/2010/main" val="272174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C4DDF-28FC-472A-BB06-B7DC7312DDE4}"/>
              </a:ext>
            </a:extLst>
          </p:cNvPr>
          <p:cNvSpPr>
            <a:spLocks noGrp="1"/>
          </p:cNvSpPr>
          <p:nvPr>
            <p:ph type="title"/>
          </p:nvPr>
        </p:nvSpPr>
        <p:spPr/>
        <p:txBody>
          <a:bodyPr/>
          <a:lstStyle/>
          <a:p>
            <a:r>
              <a:rPr lang="en-US" dirty="0"/>
              <a:t>Arriving at the Correct </a:t>
            </a:r>
            <a:r>
              <a:rPr lang="en-US" b="1" spc="300" dirty="0"/>
              <a:t>UNDERSTANDING</a:t>
            </a:r>
          </a:p>
        </p:txBody>
      </p:sp>
      <p:sp>
        <p:nvSpPr>
          <p:cNvPr id="3" name="Content Placeholder 2">
            <a:extLst>
              <a:ext uri="{FF2B5EF4-FFF2-40B4-BE49-F238E27FC236}">
                <a16:creationId xmlns:a16="http://schemas.microsoft.com/office/drawing/2014/main" id="{48F63EC5-11BC-4ACE-8902-2779FD574518}"/>
              </a:ext>
            </a:extLst>
          </p:cNvPr>
          <p:cNvSpPr>
            <a:spLocks noGrp="1"/>
          </p:cNvSpPr>
          <p:nvPr>
            <p:ph idx="1"/>
          </p:nvPr>
        </p:nvSpPr>
        <p:spPr/>
        <p:txBody>
          <a:bodyPr>
            <a:normAutofit/>
          </a:bodyPr>
          <a:lstStyle/>
          <a:p>
            <a:pPr marL="457200" indent="-457200">
              <a:buFont typeface="+mj-lt"/>
              <a:buAutoNum type="arabicPeriod"/>
            </a:pPr>
            <a:r>
              <a:rPr lang="en-US" sz="2800" dirty="0"/>
              <a:t>Look at all the information revealed on the specific subject.</a:t>
            </a:r>
          </a:p>
          <a:p>
            <a:pPr marL="457200" indent="-457200">
              <a:buFont typeface="+mj-lt"/>
              <a:buAutoNum type="arabicPeriod"/>
            </a:pPr>
            <a:r>
              <a:rPr lang="en-US" sz="2800" dirty="0"/>
              <a:t>Note all the “specific” details given </a:t>
            </a:r>
            <a:r>
              <a:rPr lang="en-US" sz="2800" u="sng" dirty="0"/>
              <a:t>in the instruction</a:t>
            </a:r>
            <a:r>
              <a:rPr lang="en-US" sz="2800" dirty="0"/>
              <a:t> on that subject.</a:t>
            </a:r>
          </a:p>
          <a:p>
            <a:pPr marL="749808" lvl="1" indent="-457200"/>
            <a:r>
              <a:rPr lang="en-US" sz="2600" i="1" dirty="0"/>
              <a:t>Include the proper definition and usage of terms, context, etc.</a:t>
            </a:r>
          </a:p>
          <a:p>
            <a:pPr marL="457200" indent="-457200">
              <a:buFont typeface="+mj-lt"/>
              <a:buAutoNum type="arabicPeriod"/>
            </a:pPr>
            <a:r>
              <a:rPr lang="en-US" sz="2800" dirty="0"/>
              <a:t>List the choices we are allowed to make to carry out the instruction? </a:t>
            </a:r>
          </a:p>
          <a:p>
            <a:pPr marL="457200" indent="-457200">
              <a:buFont typeface="+mj-lt"/>
              <a:buAutoNum type="arabicPeriod"/>
            </a:pPr>
            <a:r>
              <a:rPr lang="en-US" sz="2800" dirty="0"/>
              <a:t>Fit approved examples into the evidence to explain/demonstrate </a:t>
            </a:r>
            <a:r>
              <a:rPr lang="en-US" sz="2800" i="1" dirty="0"/>
              <a:t>the</a:t>
            </a:r>
            <a:r>
              <a:rPr lang="en-US" sz="2800" dirty="0"/>
              <a:t> </a:t>
            </a:r>
            <a:r>
              <a:rPr lang="en-US" sz="2800" i="1" dirty="0"/>
              <a:t>specific instruction</a:t>
            </a:r>
            <a:r>
              <a:rPr lang="en-US" sz="2800" dirty="0"/>
              <a:t>.</a:t>
            </a:r>
          </a:p>
        </p:txBody>
      </p:sp>
    </p:spTree>
    <p:extLst>
      <p:ext uri="{BB962C8B-B14F-4D97-AF65-F5344CB8AC3E}">
        <p14:creationId xmlns:p14="http://schemas.microsoft.com/office/powerpoint/2010/main" val="247072823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FD0DB-3527-4061-B7DC-14ED9A043CB8}"/>
              </a:ext>
            </a:extLst>
          </p:cNvPr>
          <p:cNvSpPr>
            <a:spLocks noGrp="1"/>
          </p:cNvSpPr>
          <p:nvPr>
            <p:ph type="title"/>
          </p:nvPr>
        </p:nvSpPr>
        <p:spPr/>
        <p:txBody>
          <a:bodyPr/>
          <a:lstStyle/>
          <a:p>
            <a:r>
              <a:rPr lang="en-US" i="1" dirty="0">
                <a:solidFill>
                  <a:schemeClr val="bg2">
                    <a:lumMod val="10000"/>
                  </a:schemeClr>
                </a:solidFill>
              </a:rPr>
              <a:t>Specific and Generic Authority: Lord’s Supper, Acts 20:7-9 </a:t>
            </a:r>
            <a:r>
              <a:rPr lang="en-US" sz="4800" b="1" dirty="0">
                <a:solidFill>
                  <a:srgbClr val="C00000"/>
                </a:solidFill>
              </a:rPr>
              <a:t>(Specifics)</a:t>
            </a:r>
            <a:endParaRPr lang="en-US" b="1" dirty="0">
              <a:solidFill>
                <a:srgbClr val="C00000"/>
              </a:solidFill>
            </a:endParaRPr>
          </a:p>
        </p:txBody>
      </p:sp>
      <p:sp>
        <p:nvSpPr>
          <p:cNvPr id="4" name="Content Placeholder 3">
            <a:extLst>
              <a:ext uri="{FF2B5EF4-FFF2-40B4-BE49-F238E27FC236}">
                <a16:creationId xmlns:a16="http://schemas.microsoft.com/office/drawing/2014/main" id="{77F235CC-3F27-4028-AB33-82DA62746AEF}"/>
              </a:ext>
            </a:extLst>
          </p:cNvPr>
          <p:cNvSpPr>
            <a:spLocks noGrp="1"/>
          </p:cNvSpPr>
          <p:nvPr>
            <p:ph sz="half" idx="2"/>
          </p:nvPr>
        </p:nvSpPr>
        <p:spPr>
          <a:xfrm>
            <a:off x="1097280" y="1925690"/>
            <a:ext cx="4639736" cy="4469054"/>
          </a:xfrm>
        </p:spPr>
        <p:txBody>
          <a:bodyPr>
            <a:normAutofit fontScale="85000" lnSpcReduction="20000"/>
          </a:bodyPr>
          <a:lstStyle/>
          <a:p>
            <a:r>
              <a:rPr lang="en-US" b="1" dirty="0"/>
              <a:t>When?</a:t>
            </a:r>
          </a:p>
          <a:p>
            <a:pPr lvl="1"/>
            <a:r>
              <a:rPr lang="en-US" dirty="0"/>
              <a:t>“that day” (Matt. 26:29)</a:t>
            </a:r>
          </a:p>
          <a:p>
            <a:pPr lvl="2"/>
            <a:r>
              <a:rPr lang="en-US" sz="1900" dirty="0"/>
              <a:t>If </a:t>
            </a:r>
            <a:r>
              <a:rPr lang="en-US" sz="1900" i="1" dirty="0"/>
              <a:t>Day of Pentecost </a:t>
            </a:r>
            <a:r>
              <a:rPr lang="en-US" sz="1900" dirty="0"/>
              <a:t>– an annual event (Acts 2:1; problem: 2:42; 20:6)?</a:t>
            </a:r>
          </a:p>
          <a:p>
            <a:pPr lvl="2"/>
            <a:r>
              <a:rPr lang="en-US" sz="1900" dirty="0"/>
              <a:t>First day of the week?  – Lev. 23:15, 16; 2:42; Acts 20:7</a:t>
            </a:r>
          </a:p>
          <a:p>
            <a:r>
              <a:rPr lang="en-US" b="1" dirty="0"/>
              <a:t>Where?</a:t>
            </a:r>
          </a:p>
          <a:p>
            <a:pPr lvl="1"/>
            <a:r>
              <a:rPr lang="en-US" dirty="0"/>
              <a:t>When disciples gathered – Heb. 10:25; </a:t>
            </a:r>
            <a:br>
              <a:rPr lang="en-US" dirty="0"/>
            </a:br>
            <a:r>
              <a:rPr lang="en-US" dirty="0"/>
              <a:t>1 Cor. 11:20; Acts 20:7</a:t>
            </a:r>
          </a:p>
          <a:p>
            <a:r>
              <a:rPr lang="en-US" b="1" dirty="0"/>
              <a:t>What?</a:t>
            </a:r>
          </a:p>
          <a:p>
            <a:pPr lvl="1"/>
            <a:r>
              <a:rPr lang="en-US" dirty="0"/>
              <a:t>Eat “unleavened bread” – Matt. 26:26</a:t>
            </a:r>
          </a:p>
          <a:p>
            <a:pPr lvl="1"/>
            <a:r>
              <a:rPr lang="en-US" dirty="0"/>
              <a:t>Drink “fruit of the vine” – Matt. 26:27</a:t>
            </a:r>
          </a:p>
        </p:txBody>
      </p:sp>
      <p:sp>
        <p:nvSpPr>
          <p:cNvPr id="6" name="Content Placeholder 5">
            <a:extLst>
              <a:ext uri="{FF2B5EF4-FFF2-40B4-BE49-F238E27FC236}">
                <a16:creationId xmlns:a16="http://schemas.microsoft.com/office/drawing/2014/main" id="{AA7767DC-08A8-46FC-B04B-28817A164120}"/>
              </a:ext>
            </a:extLst>
          </p:cNvPr>
          <p:cNvSpPr>
            <a:spLocks noGrp="1"/>
          </p:cNvSpPr>
          <p:nvPr>
            <p:ph sz="quarter" idx="4"/>
          </p:nvPr>
        </p:nvSpPr>
        <p:spPr>
          <a:xfrm>
            <a:off x="6515944" y="2057400"/>
            <a:ext cx="4639736" cy="4241799"/>
          </a:xfrm>
        </p:spPr>
        <p:txBody>
          <a:bodyPr>
            <a:normAutofit fontScale="85000" lnSpcReduction="20000"/>
          </a:bodyPr>
          <a:lstStyle/>
          <a:p>
            <a:r>
              <a:rPr lang="en-US" b="1" dirty="0"/>
              <a:t>How?</a:t>
            </a:r>
          </a:p>
          <a:p>
            <a:pPr lvl="1"/>
            <a:r>
              <a:rPr lang="en-US" dirty="0"/>
              <a:t>Steadfastly – Acts 2:42</a:t>
            </a:r>
          </a:p>
          <a:p>
            <a:pPr lvl="1"/>
            <a:r>
              <a:rPr lang="en-US" dirty="0"/>
              <a:t>Look and wait for one another– 1 Cor. 11:33</a:t>
            </a:r>
          </a:p>
          <a:p>
            <a:pPr lvl="1"/>
            <a:r>
              <a:rPr lang="en-US" dirty="0"/>
              <a:t>Not with </a:t>
            </a:r>
            <a:r>
              <a:rPr lang="en-US" i="1" dirty="0"/>
              <a:t>spiritual</a:t>
            </a:r>
            <a:r>
              <a:rPr lang="en-US" dirty="0"/>
              <a:t> division – 1 Cor. 11:22</a:t>
            </a:r>
          </a:p>
          <a:p>
            <a:pPr lvl="1"/>
            <a:r>
              <a:rPr lang="en-US" dirty="0"/>
              <a:t>Not as a carnal meal – 1 Cor. 11:34</a:t>
            </a:r>
          </a:p>
          <a:p>
            <a:r>
              <a:rPr lang="en-US" b="1" dirty="0"/>
              <a:t>Who?</a:t>
            </a:r>
          </a:p>
          <a:p>
            <a:pPr lvl="1"/>
            <a:r>
              <a:rPr lang="en-US" dirty="0"/>
              <a:t>Individual disciples in communion with the Lord (“with you,” Matt. 26:29)</a:t>
            </a:r>
          </a:p>
          <a:p>
            <a:pPr lvl="1"/>
            <a:r>
              <a:rPr lang="en-US" u="sng" dirty="0"/>
              <a:t>We</a:t>
            </a:r>
            <a:r>
              <a:rPr lang="en-US" dirty="0"/>
              <a:t> though </a:t>
            </a:r>
            <a:r>
              <a:rPr lang="en-US" u="sng" dirty="0"/>
              <a:t>many</a:t>
            </a:r>
            <a:r>
              <a:rPr lang="en-US" dirty="0"/>
              <a:t> are </a:t>
            </a:r>
            <a:r>
              <a:rPr lang="en-US" u="sng" dirty="0"/>
              <a:t>one</a:t>
            </a:r>
            <a:r>
              <a:rPr lang="en-US" dirty="0"/>
              <a:t> bread (1 Cor. 10:16, 17)</a:t>
            </a:r>
          </a:p>
          <a:p>
            <a:pPr marL="0">
              <a:buNone/>
            </a:pPr>
            <a:r>
              <a:rPr lang="en-US" b="1" dirty="0"/>
              <a:t>Why?</a:t>
            </a:r>
          </a:p>
          <a:p>
            <a:pPr marL="544068" lvl="1" indent="-342900"/>
            <a:r>
              <a:rPr lang="en-US" dirty="0"/>
              <a:t>To remember/proclaim (Lk. 22:19; 1 Cor. 11:24-26)</a:t>
            </a:r>
          </a:p>
        </p:txBody>
      </p:sp>
    </p:spTree>
    <p:extLst>
      <p:ext uri="{BB962C8B-B14F-4D97-AF65-F5344CB8AC3E}">
        <p14:creationId xmlns:p14="http://schemas.microsoft.com/office/powerpoint/2010/main" val="760366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Effect transition="in" filter="fade">
                                      <p:cBhvr>
                                        <p:cTn id="29" dur="500"/>
                                        <p:tgtEl>
                                          <p:spTgt spid="4">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500"/>
                                        <p:tgtEl>
                                          <p:spTgt spid="4">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fade">
                                      <p:cBhvr>
                                        <p:cTn id="35" dur="500"/>
                                        <p:tgtEl>
                                          <p:spTgt spid="4">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500"/>
                                        <p:tgtEl>
                                          <p:spTgt spid="6">
                                            <p:txEl>
                                              <p:pRg st="0" end="0"/>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
                                            <p:txEl>
                                              <p:pRg st="2" end="2"/>
                                            </p:txEl>
                                          </p:spTgt>
                                        </p:tgtEl>
                                        <p:attrNameLst>
                                          <p:attrName>style.visibility</p:attrName>
                                        </p:attrNameLst>
                                      </p:cBhvr>
                                      <p:to>
                                        <p:strVal val="visible"/>
                                      </p:to>
                                    </p:set>
                                    <p:animEffect transition="in" filter="fade">
                                      <p:cBhvr>
                                        <p:cTn id="46" dur="500"/>
                                        <p:tgtEl>
                                          <p:spTgt spid="6">
                                            <p:txEl>
                                              <p:pRg st="2" end="2"/>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animEffect transition="in" filter="fade">
                                      <p:cBhvr>
                                        <p:cTn id="49" dur="500"/>
                                        <p:tgtEl>
                                          <p:spTgt spid="6">
                                            <p:txEl>
                                              <p:pRg st="3" end="3"/>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
                                            <p:txEl>
                                              <p:pRg st="4" end="4"/>
                                            </p:txEl>
                                          </p:spTgt>
                                        </p:tgtEl>
                                        <p:attrNameLst>
                                          <p:attrName>style.visibility</p:attrName>
                                        </p:attrNameLst>
                                      </p:cBhvr>
                                      <p:to>
                                        <p:strVal val="visible"/>
                                      </p:to>
                                    </p:set>
                                    <p:animEffect transition="in" filter="fade">
                                      <p:cBhvr>
                                        <p:cTn id="52" dur="500"/>
                                        <p:tgtEl>
                                          <p:spTgt spid="6">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5" end="5"/>
                                            </p:txEl>
                                          </p:spTgt>
                                        </p:tgtEl>
                                        <p:attrNameLst>
                                          <p:attrName>style.visibility</p:attrName>
                                        </p:attrNameLst>
                                      </p:cBhvr>
                                      <p:to>
                                        <p:strVal val="visible"/>
                                      </p:to>
                                    </p:set>
                                    <p:animEffect transition="in" filter="fade">
                                      <p:cBhvr>
                                        <p:cTn id="57" dur="500"/>
                                        <p:tgtEl>
                                          <p:spTgt spid="6">
                                            <p:txEl>
                                              <p:pRg st="5" end="5"/>
                                            </p:tx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
                                            <p:txEl>
                                              <p:pRg st="6" end="6"/>
                                            </p:txEl>
                                          </p:spTgt>
                                        </p:tgtEl>
                                        <p:attrNameLst>
                                          <p:attrName>style.visibility</p:attrName>
                                        </p:attrNameLst>
                                      </p:cBhvr>
                                      <p:to>
                                        <p:strVal val="visible"/>
                                      </p:to>
                                    </p:set>
                                    <p:animEffect transition="in" filter="fade">
                                      <p:cBhvr>
                                        <p:cTn id="60" dur="500"/>
                                        <p:tgtEl>
                                          <p:spTgt spid="6">
                                            <p:txEl>
                                              <p:pRg st="6" end="6"/>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Effect transition="in" filter="fade">
                                      <p:cBhvr>
                                        <p:cTn id="63" dur="500"/>
                                        <p:tgtEl>
                                          <p:spTgt spid="6">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6">
                                            <p:txEl>
                                              <p:pRg st="8" end="8"/>
                                            </p:txEl>
                                          </p:spTgt>
                                        </p:tgtEl>
                                        <p:attrNameLst>
                                          <p:attrName>style.visibility</p:attrName>
                                        </p:attrNameLst>
                                      </p:cBhvr>
                                      <p:to>
                                        <p:strVal val="visible"/>
                                      </p:to>
                                    </p:set>
                                    <p:animEffect transition="in" filter="fade">
                                      <p:cBhvr>
                                        <p:cTn id="68" dur="500"/>
                                        <p:tgtEl>
                                          <p:spTgt spid="6">
                                            <p:txEl>
                                              <p:pRg st="8" end="8"/>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6">
                                            <p:txEl>
                                              <p:pRg st="9" end="9"/>
                                            </p:txEl>
                                          </p:spTgt>
                                        </p:tgtEl>
                                        <p:attrNameLst>
                                          <p:attrName>style.visibility</p:attrName>
                                        </p:attrNameLst>
                                      </p:cBhvr>
                                      <p:to>
                                        <p:strVal val="visible"/>
                                      </p:to>
                                    </p:set>
                                    <p:animEffect transition="in" filter="fade">
                                      <p:cBhvr>
                                        <p:cTn id="71"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FD0DB-3527-4061-B7DC-14ED9A043CB8}"/>
              </a:ext>
            </a:extLst>
          </p:cNvPr>
          <p:cNvSpPr>
            <a:spLocks noGrp="1"/>
          </p:cNvSpPr>
          <p:nvPr>
            <p:ph type="title"/>
          </p:nvPr>
        </p:nvSpPr>
        <p:spPr/>
        <p:txBody>
          <a:bodyPr/>
          <a:lstStyle/>
          <a:p>
            <a:r>
              <a:rPr lang="en-US" i="1" dirty="0">
                <a:solidFill>
                  <a:schemeClr val="bg2">
                    <a:lumMod val="10000"/>
                  </a:schemeClr>
                </a:solidFill>
              </a:rPr>
              <a:t>Specific and Generic Authority: Lord’s Supper, Acts 20:7-9 </a:t>
            </a:r>
            <a:r>
              <a:rPr lang="en-US" sz="4800" b="1" dirty="0">
                <a:solidFill>
                  <a:srgbClr val="00B050"/>
                </a:solidFill>
              </a:rPr>
              <a:t>(Generic Options)</a:t>
            </a:r>
            <a:endParaRPr lang="en-US" i="1" dirty="0">
              <a:solidFill>
                <a:srgbClr val="00B050"/>
              </a:solidFill>
            </a:endParaRPr>
          </a:p>
        </p:txBody>
      </p:sp>
      <p:sp>
        <p:nvSpPr>
          <p:cNvPr id="6" name="Content Placeholder 5">
            <a:extLst>
              <a:ext uri="{FF2B5EF4-FFF2-40B4-BE49-F238E27FC236}">
                <a16:creationId xmlns:a16="http://schemas.microsoft.com/office/drawing/2014/main" id="{AA7767DC-08A8-46FC-B04B-28817A164120}"/>
              </a:ext>
            </a:extLst>
          </p:cNvPr>
          <p:cNvSpPr>
            <a:spLocks noGrp="1"/>
          </p:cNvSpPr>
          <p:nvPr>
            <p:ph sz="quarter" idx="4"/>
          </p:nvPr>
        </p:nvSpPr>
        <p:spPr>
          <a:xfrm>
            <a:off x="6515944" y="2089193"/>
            <a:ext cx="4639736" cy="3779902"/>
          </a:xfrm>
        </p:spPr>
        <p:txBody>
          <a:bodyPr>
            <a:noAutofit/>
          </a:bodyPr>
          <a:lstStyle/>
          <a:p>
            <a:pPr marL="0" indent="0">
              <a:buNone/>
            </a:pPr>
            <a:r>
              <a:rPr lang="en-US" sz="2800" b="1" dirty="0">
                <a:solidFill>
                  <a:schemeClr val="bg2">
                    <a:lumMod val="10000"/>
                  </a:schemeClr>
                </a:solidFill>
              </a:rPr>
              <a:t>With what</a:t>
            </a:r>
            <a:r>
              <a:rPr lang="en-US" sz="2800" dirty="0">
                <a:solidFill>
                  <a:schemeClr val="bg2">
                    <a:lumMod val="10000"/>
                  </a:schemeClr>
                </a:solidFill>
              </a:rPr>
              <a:t>?</a:t>
            </a:r>
          </a:p>
          <a:p>
            <a:pPr lvl="1"/>
            <a:r>
              <a:rPr lang="en-US" sz="2600" dirty="0">
                <a:solidFill>
                  <a:schemeClr val="bg2">
                    <a:lumMod val="10000"/>
                  </a:schemeClr>
                </a:solidFill>
              </a:rPr>
              <a:t>Choice </a:t>
            </a:r>
            <a:r>
              <a:rPr lang="en-US" sz="2600" dirty="0">
                <a:solidFill>
                  <a:schemeClr val="bg2">
                    <a:lumMod val="10000"/>
                  </a:schemeClr>
                </a:solidFill>
                <a:sym typeface="Wingdings" panose="05000000000000000000" pitchFamily="2" charset="2"/>
              </a:rPr>
              <a:t></a:t>
            </a:r>
            <a:r>
              <a:rPr lang="en-US" sz="2600" dirty="0">
                <a:solidFill>
                  <a:schemeClr val="bg2">
                    <a:lumMod val="10000"/>
                  </a:schemeClr>
                </a:solidFill>
              </a:rPr>
              <a:t> many lamps – need light in an evening service</a:t>
            </a:r>
          </a:p>
          <a:p>
            <a:pPr lvl="1"/>
            <a:r>
              <a:rPr lang="en-US" sz="2600" dirty="0">
                <a:solidFill>
                  <a:schemeClr val="bg2">
                    <a:lumMod val="10000"/>
                  </a:schemeClr>
                </a:solidFill>
              </a:rPr>
              <a:t>Choice </a:t>
            </a:r>
            <a:r>
              <a:rPr lang="en-US" sz="2600" dirty="0">
                <a:solidFill>
                  <a:schemeClr val="bg2">
                    <a:lumMod val="10000"/>
                  </a:schemeClr>
                </a:solidFill>
                <a:sym typeface="Wingdings" panose="05000000000000000000" pitchFamily="2" charset="2"/>
              </a:rPr>
              <a:t></a:t>
            </a:r>
            <a:r>
              <a:rPr lang="en-US" sz="2600" dirty="0">
                <a:solidFill>
                  <a:schemeClr val="bg2">
                    <a:lumMod val="10000"/>
                  </a:schemeClr>
                </a:solidFill>
              </a:rPr>
              <a:t> window(s)</a:t>
            </a:r>
          </a:p>
          <a:p>
            <a:pPr lvl="1"/>
            <a:r>
              <a:rPr lang="en-US" sz="2600" dirty="0">
                <a:solidFill>
                  <a:schemeClr val="bg2">
                    <a:lumMod val="10000"/>
                  </a:schemeClr>
                </a:solidFill>
              </a:rPr>
              <a:t>Servers or no servers?</a:t>
            </a:r>
          </a:p>
          <a:p>
            <a:pPr lvl="1"/>
            <a:r>
              <a:rPr lang="en-US" sz="2600" dirty="0">
                <a:solidFill>
                  <a:schemeClr val="bg2">
                    <a:lumMod val="10000"/>
                  </a:schemeClr>
                </a:solidFill>
              </a:rPr>
              <a:t>Trays or no trays</a:t>
            </a:r>
          </a:p>
          <a:p>
            <a:pPr marL="0" indent="0">
              <a:buNone/>
            </a:pPr>
            <a:endParaRPr lang="en-US" sz="1400" dirty="0">
              <a:solidFill>
                <a:schemeClr val="bg2">
                  <a:lumMod val="10000"/>
                </a:schemeClr>
              </a:solidFill>
            </a:endParaRPr>
          </a:p>
        </p:txBody>
      </p:sp>
      <p:sp>
        <p:nvSpPr>
          <p:cNvPr id="10" name="Content Placeholder 9">
            <a:extLst>
              <a:ext uri="{FF2B5EF4-FFF2-40B4-BE49-F238E27FC236}">
                <a16:creationId xmlns:a16="http://schemas.microsoft.com/office/drawing/2014/main" id="{4CA3623F-1039-41E5-B3FF-785FF58FFEF7}"/>
              </a:ext>
            </a:extLst>
          </p:cNvPr>
          <p:cNvSpPr>
            <a:spLocks noGrp="1"/>
          </p:cNvSpPr>
          <p:nvPr>
            <p:ph sz="half" idx="2"/>
          </p:nvPr>
        </p:nvSpPr>
        <p:spPr>
          <a:xfrm>
            <a:off x="1097280" y="2089192"/>
            <a:ext cx="4639736" cy="4335831"/>
          </a:xfrm>
        </p:spPr>
        <p:txBody>
          <a:bodyPr>
            <a:normAutofit/>
          </a:bodyPr>
          <a:lstStyle/>
          <a:p>
            <a:pPr marL="0" indent="0">
              <a:buNone/>
            </a:pPr>
            <a:r>
              <a:rPr lang="en-US" sz="2800" b="1" dirty="0">
                <a:solidFill>
                  <a:schemeClr val="bg2">
                    <a:lumMod val="10000"/>
                  </a:schemeClr>
                </a:solidFill>
              </a:rPr>
              <a:t>When</a:t>
            </a:r>
            <a:r>
              <a:rPr lang="en-US" sz="2800" dirty="0">
                <a:solidFill>
                  <a:schemeClr val="bg2">
                    <a:lumMod val="10000"/>
                  </a:schemeClr>
                </a:solidFill>
              </a:rPr>
              <a:t> on the first day?</a:t>
            </a:r>
          </a:p>
          <a:p>
            <a:pPr lvl="1"/>
            <a:r>
              <a:rPr lang="en-US" sz="2600" dirty="0">
                <a:solidFill>
                  <a:schemeClr val="bg2">
                    <a:lumMod val="10000"/>
                  </a:schemeClr>
                </a:solidFill>
              </a:rPr>
              <a:t>Choice </a:t>
            </a:r>
            <a:r>
              <a:rPr lang="en-US" sz="2600" dirty="0">
                <a:solidFill>
                  <a:schemeClr val="bg2">
                    <a:lumMod val="10000"/>
                  </a:schemeClr>
                </a:solidFill>
                <a:sym typeface="Wingdings" panose="05000000000000000000" pitchFamily="2" charset="2"/>
              </a:rPr>
              <a:t></a:t>
            </a:r>
            <a:r>
              <a:rPr lang="en-US" sz="2600" dirty="0">
                <a:solidFill>
                  <a:schemeClr val="bg2">
                    <a:lumMod val="10000"/>
                  </a:schemeClr>
                </a:solidFill>
              </a:rPr>
              <a:t> evening service </a:t>
            </a:r>
          </a:p>
          <a:p>
            <a:pPr lvl="1"/>
            <a:r>
              <a:rPr lang="en-US" sz="2600" dirty="0">
                <a:solidFill>
                  <a:schemeClr val="bg2">
                    <a:lumMod val="10000"/>
                  </a:schemeClr>
                </a:solidFill>
              </a:rPr>
              <a:t>The </a:t>
            </a:r>
            <a:r>
              <a:rPr lang="en-US" sz="2600">
                <a:solidFill>
                  <a:schemeClr val="bg2">
                    <a:lumMod val="10000"/>
                  </a:schemeClr>
                </a:solidFill>
              </a:rPr>
              <a:t>benefit of “</a:t>
            </a:r>
            <a:r>
              <a:rPr lang="en-US" sz="2600" dirty="0">
                <a:solidFill>
                  <a:schemeClr val="bg2">
                    <a:lumMod val="10000"/>
                  </a:schemeClr>
                </a:solidFill>
              </a:rPr>
              <a:t>many” (1 Cor. 10:32, 33)</a:t>
            </a:r>
          </a:p>
          <a:p>
            <a:pPr marL="0" indent="0">
              <a:buNone/>
            </a:pPr>
            <a:r>
              <a:rPr lang="en-US" sz="2800" b="1" dirty="0">
                <a:solidFill>
                  <a:schemeClr val="bg2">
                    <a:lumMod val="10000"/>
                  </a:schemeClr>
                </a:solidFill>
              </a:rPr>
              <a:t>Where</a:t>
            </a:r>
            <a:r>
              <a:rPr lang="en-US" sz="2800" dirty="0">
                <a:solidFill>
                  <a:schemeClr val="bg2">
                    <a:lumMod val="10000"/>
                  </a:schemeClr>
                </a:solidFill>
              </a:rPr>
              <a:t> to gather to worship</a:t>
            </a:r>
          </a:p>
          <a:p>
            <a:pPr lvl="1"/>
            <a:r>
              <a:rPr lang="en-US" sz="2600" dirty="0">
                <a:solidFill>
                  <a:schemeClr val="bg2">
                    <a:lumMod val="10000"/>
                  </a:schemeClr>
                </a:solidFill>
              </a:rPr>
              <a:t>Choice </a:t>
            </a:r>
            <a:r>
              <a:rPr lang="en-US" sz="2600" dirty="0">
                <a:solidFill>
                  <a:schemeClr val="bg2">
                    <a:lumMod val="10000"/>
                  </a:schemeClr>
                </a:solidFill>
                <a:sym typeface="Wingdings" panose="05000000000000000000" pitchFamily="2" charset="2"/>
              </a:rPr>
              <a:t></a:t>
            </a:r>
            <a:r>
              <a:rPr lang="en-US" sz="2600" dirty="0">
                <a:solidFill>
                  <a:schemeClr val="bg2">
                    <a:lumMod val="10000"/>
                  </a:schemeClr>
                </a:solidFill>
              </a:rPr>
              <a:t> upper room </a:t>
            </a:r>
            <a:br>
              <a:rPr lang="en-US" sz="2600" dirty="0">
                <a:solidFill>
                  <a:schemeClr val="bg2">
                    <a:lumMod val="10000"/>
                  </a:schemeClr>
                </a:solidFill>
              </a:rPr>
            </a:br>
            <a:r>
              <a:rPr lang="en-US" sz="2600" dirty="0">
                <a:solidFill>
                  <a:schemeClr val="bg2">
                    <a:lumMod val="10000"/>
                  </a:schemeClr>
                </a:solidFill>
              </a:rPr>
              <a:t>(3</a:t>
            </a:r>
            <a:r>
              <a:rPr lang="en-US" sz="2600" baseline="30000" dirty="0">
                <a:solidFill>
                  <a:schemeClr val="bg2">
                    <a:lumMod val="10000"/>
                  </a:schemeClr>
                </a:solidFill>
              </a:rPr>
              <a:t>rd</a:t>
            </a:r>
            <a:r>
              <a:rPr lang="en-US" sz="2600" dirty="0">
                <a:solidFill>
                  <a:schemeClr val="bg2">
                    <a:lumMod val="10000"/>
                  </a:schemeClr>
                </a:solidFill>
              </a:rPr>
              <a:t> story)</a:t>
            </a:r>
          </a:p>
          <a:p>
            <a:pPr lvl="1"/>
            <a:r>
              <a:rPr lang="en-US" sz="2600" dirty="0">
                <a:solidFill>
                  <a:schemeClr val="bg2">
                    <a:lumMod val="10000"/>
                  </a:schemeClr>
                </a:solidFill>
              </a:rPr>
              <a:t>Wherever disciples can gather to worship (Jn. 4:20-24)</a:t>
            </a:r>
            <a:endParaRPr lang="en-US" dirty="0"/>
          </a:p>
          <a:p>
            <a:endParaRPr lang="en-US" sz="2800" dirty="0">
              <a:solidFill>
                <a:schemeClr val="bg2">
                  <a:lumMod val="10000"/>
                </a:schemeClr>
              </a:solidFill>
            </a:endParaRPr>
          </a:p>
        </p:txBody>
      </p:sp>
    </p:spTree>
    <p:extLst>
      <p:ext uri="{BB962C8B-B14F-4D97-AF65-F5344CB8AC3E}">
        <p14:creationId xmlns:p14="http://schemas.microsoft.com/office/powerpoint/2010/main" val="68974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Effect transition="in" filter="fade">
                                      <p:cBhvr>
                                        <p:cTn id="7" dur="500"/>
                                        <p:tgtEl>
                                          <p:spTgt spid="10">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4" end="4"/>
                                            </p:txEl>
                                          </p:spTgt>
                                        </p:tgtEl>
                                        <p:attrNameLst>
                                          <p:attrName>style.visibility</p:attrName>
                                        </p:attrNameLst>
                                      </p:cBhvr>
                                      <p:to>
                                        <p:strVal val="visible"/>
                                      </p:to>
                                    </p:set>
                                    <p:animEffect transition="in" filter="fade">
                                      <p:cBhvr>
                                        <p:cTn id="10" dur="500"/>
                                        <p:tgtEl>
                                          <p:spTgt spid="10">
                                            <p:txEl>
                                              <p:pRg st="4" end="4"/>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animEffect transition="in" filter="fade">
                                      <p:cBhvr>
                                        <p:cTn id="13" dur="500"/>
                                        <p:tgtEl>
                                          <p:spTgt spid="10">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fade">
                                      <p:cBhvr>
                                        <p:cTn id="18" dur="500"/>
                                        <p:tgtEl>
                                          <p:spTgt spid="6">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500"/>
                                        <p:tgtEl>
                                          <p:spTgt spid="6">
                                            <p:txEl>
                                              <p:pRg st="1" end="1"/>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fade">
                                      <p:cBhvr>
                                        <p:cTn id="27" dur="500"/>
                                        <p:tgtEl>
                                          <p:spTgt spid="6">
                                            <p:txEl>
                                              <p:pRg st="3" end="3"/>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fade">
                                      <p:cBhvr>
                                        <p:cTn id="3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0"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p:txBody>
          <a:bodyPr>
            <a:normAutofit fontScale="90000"/>
          </a:bodyPr>
          <a:lstStyle/>
          <a:p>
            <a:r>
              <a:rPr lang="en-US" i="1" dirty="0">
                <a:solidFill>
                  <a:srgbClr val="C00000"/>
                </a:solidFill>
              </a:rPr>
              <a:t>TUPOS</a:t>
            </a:r>
            <a:r>
              <a:rPr lang="en-US" dirty="0"/>
              <a:t> – the mark of a stroke or blow; a figure formed by a blow or impression</a:t>
            </a:r>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a:bodyPr>
          <a:lstStyle/>
          <a:p>
            <a:pPr marL="282575" indent="-282575">
              <a:buClr>
                <a:srgbClr val="C00000"/>
              </a:buClr>
              <a:buFont typeface="Wingdings" panose="05000000000000000000" pitchFamily="2" charset="2"/>
              <a:buChar char="§"/>
            </a:pPr>
            <a:r>
              <a:rPr lang="en-US" sz="2800" dirty="0"/>
              <a:t>Thomas: "Unless I see in His hands the </a:t>
            </a:r>
            <a:r>
              <a:rPr lang="en-US" sz="2800" dirty="0">
                <a:solidFill>
                  <a:srgbClr val="C00000"/>
                </a:solidFill>
              </a:rPr>
              <a:t>print </a:t>
            </a:r>
            <a:r>
              <a:rPr lang="en-US" sz="2400" dirty="0">
                <a:solidFill>
                  <a:srgbClr val="C00000"/>
                </a:solidFill>
              </a:rPr>
              <a:t>(</a:t>
            </a:r>
            <a:r>
              <a:rPr lang="en-US" sz="2400" i="1" dirty="0" err="1">
                <a:solidFill>
                  <a:srgbClr val="C00000"/>
                </a:solidFill>
              </a:rPr>
              <a:t>tupos</a:t>
            </a:r>
            <a:r>
              <a:rPr lang="en-US" sz="2400" dirty="0">
                <a:solidFill>
                  <a:srgbClr val="C00000"/>
                </a:solidFill>
              </a:rPr>
              <a:t>)</a:t>
            </a:r>
            <a:r>
              <a:rPr lang="en-US" sz="2400" dirty="0"/>
              <a:t> </a:t>
            </a:r>
            <a:r>
              <a:rPr lang="en-US" sz="2800" dirty="0"/>
              <a:t>of the nails, and put my finger into the </a:t>
            </a:r>
            <a:r>
              <a:rPr lang="en-US" sz="2800" dirty="0">
                <a:solidFill>
                  <a:srgbClr val="C00000"/>
                </a:solidFill>
              </a:rPr>
              <a:t>print</a:t>
            </a:r>
            <a:r>
              <a:rPr lang="en-US" sz="2800" dirty="0"/>
              <a:t> of the nails, and put my hand into His side, I will not believe" (Jn. 20:25)</a:t>
            </a:r>
          </a:p>
          <a:p>
            <a:pPr marL="282575" indent="-282575">
              <a:buClr>
                <a:srgbClr val="C00000"/>
              </a:buClr>
              <a:buFont typeface="Wingdings" panose="05000000000000000000" pitchFamily="2" charset="2"/>
              <a:buChar char="§"/>
            </a:pPr>
            <a:r>
              <a:rPr lang="en-US" sz="2800" dirty="0"/>
              <a:t>Romans 5:14, “Nevertheless death reigned from Adam to Moses, even over those who had not sinned according to the likeness of the transgression of Adam, who is a </a:t>
            </a:r>
            <a:r>
              <a:rPr lang="en-US" sz="2800" dirty="0">
                <a:solidFill>
                  <a:srgbClr val="C00000"/>
                </a:solidFill>
              </a:rPr>
              <a:t>type</a:t>
            </a:r>
            <a:r>
              <a:rPr lang="en-US" sz="2800" dirty="0"/>
              <a:t> of Him who was to come.”</a:t>
            </a:r>
            <a:endParaRPr lang="en-US" sz="3600" dirty="0"/>
          </a:p>
          <a:p>
            <a:pPr marL="282575" indent="-282575">
              <a:buClr>
                <a:srgbClr val="C00000"/>
              </a:buClr>
              <a:buFont typeface="Wingdings" panose="05000000000000000000" pitchFamily="2" charset="2"/>
              <a:buChar char="§"/>
            </a:pPr>
            <a:r>
              <a:rPr lang="en-US" sz="2800" dirty="0"/>
              <a:t>1 Corinthians 10:6-11 (see “</a:t>
            </a:r>
            <a:r>
              <a:rPr lang="en-US" sz="2800" dirty="0">
                <a:solidFill>
                  <a:srgbClr val="C00000"/>
                </a:solidFill>
              </a:rPr>
              <a:t>examples</a:t>
            </a:r>
            <a:r>
              <a:rPr lang="en-US" sz="2800" dirty="0"/>
              <a:t>,” vv. 6, 11)</a:t>
            </a:r>
          </a:p>
        </p:txBody>
      </p:sp>
    </p:spTree>
    <p:extLst>
      <p:ext uri="{BB962C8B-B14F-4D97-AF65-F5344CB8AC3E}">
        <p14:creationId xmlns:p14="http://schemas.microsoft.com/office/powerpoint/2010/main" val="28220579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chemeClr val="accent6"/>
                </a:solidFill>
              </a:rPr>
              <a:t>MIMEOMAI</a:t>
            </a:r>
            <a:r>
              <a:rPr lang="en-US" dirty="0"/>
              <a:t> – “a mimic, an actor” </a:t>
            </a:r>
            <a:r>
              <a:rPr lang="en-US" sz="2400" b="1" dirty="0"/>
              <a:t>(VINES)</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a:bodyPr>
          <a:lstStyle/>
          <a:p>
            <a:pPr marL="282575" indent="-282575">
              <a:buClr>
                <a:srgbClr val="C00000"/>
              </a:buClr>
              <a:buFont typeface="Wingdings" panose="05000000000000000000" pitchFamily="2" charset="2"/>
              <a:buChar char="§"/>
            </a:pPr>
            <a:r>
              <a:rPr lang="en-US" sz="3200" dirty="0"/>
              <a:t>Philippians 3:16-19</a:t>
            </a:r>
          </a:p>
          <a:p>
            <a:pPr marL="575183" lvl="1" indent="-282575">
              <a:buClr>
                <a:srgbClr val="C00000"/>
              </a:buClr>
              <a:buFont typeface="Wingdings" panose="05000000000000000000" pitchFamily="2" charset="2"/>
              <a:buChar char="§"/>
            </a:pPr>
            <a:r>
              <a:rPr lang="en-US" sz="2800" dirty="0"/>
              <a:t>“Following” (v. 17) – “</a:t>
            </a:r>
            <a:r>
              <a:rPr lang="en-US" sz="2800" i="1" dirty="0" err="1">
                <a:solidFill>
                  <a:schemeClr val="tx1">
                    <a:lumMod val="65000"/>
                    <a:lumOff val="35000"/>
                  </a:schemeClr>
                </a:solidFill>
              </a:rPr>
              <a:t>sum</a:t>
            </a:r>
            <a:r>
              <a:rPr lang="en-US" sz="2800" i="1" u="sng" dirty="0" err="1">
                <a:solidFill>
                  <a:schemeClr val="accent6"/>
                </a:solidFill>
              </a:rPr>
              <a:t>mimetes</a:t>
            </a:r>
            <a:r>
              <a:rPr lang="en-US" sz="2800" i="1" dirty="0">
                <a:solidFill>
                  <a:schemeClr val="accent6"/>
                </a:solidFill>
              </a:rPr>
              <a:t>,</a:t>
            </a:r>
            <a:r>
              <a:rPr lang="en-US" sz="2800" dirty="0">
                <a:solidFill>
                  <a:srgbClr val="404040"/>
                </a:solidFill>
              </a:rPr>
              <a:t>” compound “with” + “</a:t>
            </a:r>
            <a:r>
              <a:rPr lang="en-US" sz="2800" dirty="0">
                <a:solidFill>
                  <a:schemeClr val="accent6"/>
                </a:solidFill>
              </a:rPr>
              <a:t>mimic</a:t>
            </a:r>
            <a:r>
              <a:rPr lang="en-US" sz="2800" dirty="0">
                <a:solidFill>
                  <a:srgbClr val="404040"/>
                </a:solidFill>
              </a:rPr>
              <a:t>”</a:t>
            </a:r>
          </a:p>
          <a:p>
            <a:pPr marL="575183" lvl="1" indent="-282575">
              <a:buClr>
                <a:srgbClr val="C00000"/>
              </a:buClr>
              <a:buFont typeface="Wingdings" panose="05000000000000000000" pitchFamily="2" charset="2"/>
              <a:buChar char="§"/>
            </a:pPr>
            <a:r>
              <a:rPr lang="en-US" sz="2800" i="1" dirty="0">
                <a:solidFill>
                  <a:srgbClr val="404040"/>
                </a:solidFill>
              </a:rPr>
              <a:t>“example” (v. 17) – “me”</a:t>
            </a:r>
          </a:p>
          <a:p>
            <a:pPr marL="575183" lvl="1" indent="-282575">
              <a:buClr>
                <a:srgbClr val="C00000"/>
              </a:buClr>
              <a:buFont typeface="Wingdings" panose="05000000000000000000" pitchFamily="2" charset="2"/>
              <a:buChar char="§"/>
            </a:pPr>
            <a:r>
              <a:rPr lang="en-US" sz="2800" i="1" dirty="0">
                <a:solidFill>
                  <a:srgbClr val="404040"/>
                </a:solidFill>
              </a:rPr>
              <a:t>“pattern (v. 17) – “</a:t>
            </a:r>
            <a:r>
              <a:rPr lang="en-US" sz="2800" i="1" dirty="0" err="1">
                <a:solidFill>
                  <a:srgbClr val="C00000"/>
                </a:solidFill>
              </a:rPr>
              <a:t>tupos</a:t>
            </a:r>
            <a:r>
              <a:rPr lang="en-US" sz="2800" i="1" dirty="0">
                <a:solidFill>
                  <a:srgbClr val="404040"/>
                </a:solidFill>
              </a:rPr>
              <a:t>”</a:t>
            </a:r>
          </a:p>
        </p:txBody>
      </p:sp>
      <p:sp>
        <p:nvSpPr>
          <p:cNvPr id="4" name="Cloud 3">
            <a:extLst>
              <a:ext uri="{FF2B5EF4-FFF2-40B4-BE49-F238E27FC236}">
                <a16:creationId xmlns:a16="http://schemas.microsoft.com/office/drawing/2014/main" id="{DCF8A5E5-E7B4-4A15-93E4-1DB340701E6C}"/>
              </a:ext>
            </a:extLst>
          </p:cNvPr>
          <p:cNvSpPr/>
          <p:nvPr/>
        </p:nvSpPr>
        <p:spPr>
          <a:xfrm>
            <a:off x="5048585" y="68094"/>
            <a:ext cx="5015019" cy="1077575"/>
          </a:xfrm>
          <a:prstGeom prst="cloud">
            <a:avLst/>
          </a:prstGeom>
        </p:spPr>
        <p:style>
          <a:lnRef idx="2">
            <a:schemeClr val="accent6"/>
          </a:lnRef>
          <a:fillRef idx="1">
            <a:schemeClr val="lt1"/>
          </a:fillRef>
          <a:effectRef idx="0">
            <a:schemeClr val="accent6"/>
          </a:effectRef>
          <a:fontRef idx="minor">
            <a:schemeClr val="dk1"/>
          </a:fontRef>
        </p:style>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1" u="sng" strike="noStrike" kern="1200" cap="none" spc="0" normalizeH="0" baseline="0" noProof="0" dirty="0">
                <a:ln>
                  <a:noFill/>
                </a:ln>
                <a:solidFill>
                  <a:srgbClr val="6533DA"/>
                </a:solidFill>
                <a:effectLst/>
                <a:uLnTx/>
                <a:uFillTx/>
                <a:latin typeface="Aharoni" panose="02010803020104030203" pitchFamily="2" charset="-79"/>
                <a:ea typeface="Arial" panose="020B0604020202020204" pitchFamily="34" charset="0"/>
                <a:cs typeface="Aharoni" panose="02010803020104030203" pitchFamily="2" charset="-79"/>
              </a:rPr>
              <a:t>mimeo</a:t>
            </a:r>
            <a:r>
              <a:rPr kumimoji="0" lang="en-US" sz="4000" b="0" i="1" u="none" strike="noStrike" kern="1200" cap="none" spc="0" normalizeH="0" baseline="0" noProof="0" dirty="0">
                <a:ln>
                  <a:solidFill>
                    <a:sysClr val="windowText" lastClr="000000"/>
                  </a:solidFill>
                </a:ln>
                <a:solidFill>
                  <a:srgbClr val="FFFFFF">
                    <a:lumMod val="65000"/>
                  </a:srgbClr>
                </a:solidFill>
                <a:effectLst/>
                <a:uLnTx/>
                <a:uFillTx/>
                <a:latin typeface="Aharoni" panose="02010803020104030203" pitchFamily="2" charset="-79"/>
                <a:ea typeface="Arial" panose="020B0604020202020204" pitchFamily="34" charset="0"/>
                <a:cs typeface="Aharoni" panose="02010803020104030203" pitchFamily="2" charset="-79"/>
              </a:rPr>
              <a:t>graph</a:t>
            </a:r>
            <a:endParaRPr kumimoji="0" lang="en-US" sz="4000" b="0" i="1" u="none" strike="noStrike" kern="1200" cap="none" spc="0" normalizeH="0" baseline="0" noProof="0" dirty="0">
              <a:ln>
                <a:solidFill>
                  <a:sysClr val="windowText" lastClr="000000"/>
                </a:solidFill>
              </a:ln>
              <a:solidFill>
                <a:srgbClr val="FFFFFF">
                  <a:lumMod val="65000"/>
                </a:srgbClr>
              </a:solidFill>
              <a:effectLst/>
              <a:uLnTx/>
              <a:uFillTx/>
              <a:latin typeface="Aharoni" panose="02010803020104030203" pitchFamily="2" charset="-79"/>
              <a:ea typeface="+mn-ea"/>
              <a:cs typeface="Aharoni" panose="02010803020104030203" pitchFamily="2" charset="-79"/>
            </a:endParaRPr>
          </a:p>
        </p:txBody>
      </p:sp>
    </p:spTree>
    <p:extLst>
      <p:ext uri="{BB962C8B-B14F-4D97-AF65-F5344CB8AC3E}">
        <p14:creationId xmlns:p14="http://schemas.microsoft.com/office/powerpoint/2010/main" val="758061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chemeClr val="accent6"/>
                </a:solidFill>
              </a:rPr>
              <a:t>MIMEOMAI</a:t>
            </a:r>
            <a:r>
              <a:rPr lang="en-US" dirty="0"/>
              <a:t> – “a mimic, an actor” </a:t>
            </a:r>
            <a:r>
              <a:rPr lang="en-US" sz="2400" b="1" dirty="0"/>
              <a:t>(VINES)</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a:bodyPr>
          <a:lstStyle/>
          <a:p>
            <a:pPr marL="282575" indent="-282575">
              <a:buClr>
                <a:srgbClr val="C00000"/>
              </a:buClr>
              <a:buFont typeface="Wingdings" panose="05000000000000000000" pitchFamily="2" charset="2"/>
              <a:buChar char="§"/>
            </a:pPr>
            <a:r>
              <a:rPr lang="en-US" sz="3600" dirty="0"/>
              <a:t>1 Thessalonians 1:6, 7</a:t>
            </a:r>
          </a:p>
          <a:p>
            <a:pPr marL="292608" lvl="1" indent="0">
              <a:buClr>
                <a:srgbClr val="C00000"/>
              </a:buClr>
              <a:buNone/>
            </a:pPr>
            <a:r>
              <a:rPr lang="en-US" sz="2000" dirty="0"/>
              <a:t>6 </a:t>
            </a:r>
            <a:r>
              <a:rPr lang="en-US" sz="3200" dirty="0"/>
              <a:t>And you became </a:t>
            </a:r>
            <a:r>
              <a:rPr lang="en-US" sz="3200" dirty="0">
                <a:solidFill>
                  <a:schemeClr val="accent6"/>
                </a:solidFill>
              </a:rPr>
              <a:t>followers </a:t>
            </a:r>
            <a:r>
              <a:rPr lang="en-US" sz="2800" dirty="0">
                <a:solidFill>
                  <a:schemeClr val="accent6"/>
                </a:solidFill>
              </a:rPr>
              <a:t>(</a:t>
            </a:r>
            <a:r>
              <a:rPr lang="en-US" sz="2800" i="1" dirty="0" err="1">
                <a:solidFill>
                  <a:schemeClr val="accent6"/>
                </a:solidFill>
              </a:rPr>
              <a:t>mimetes</a:t>
            </a:r>
            <a:r>
              <a:rPr lang="en-US" sz="2800" dirty="0">
                <a:solidFill>
                  <a:schemeClr val="accent6"/>
                </a:solidFill>
              </a:rPr>
              <a:t>)</a:t>
            </a:r>
            <a:r>
              <a:rPr lang="en-US" sz="2800" dirty="0"/>
              <a:t> </a:t>
            </a:r>
            <a:r>
              <a:rPr lang="en-US" sz="3200" dirty="0"/>
              <a:t>of us and of the Lord, having received the word in much affliction, with joy of the Holy Spirit,</a:t>
            </a:r>
          </a:p>
          <a:p>
            <a:pPr marL="292608" lvl="1" indent="0">
              <a:buClr>
                <a:srgbClr val="C00000"/>
              </a:buClr>
              <a:buNone/>
            </a:pPr>
            <a:r>
              <a:rPr lang="en-US" sz="2000" dirty="0"/>
              <a:t>7 </a:t>
            </a:r>
            <a:r>
              <a:rPr lang="en-US" sz="3200" dirty="0"/>
              <a:t>so that you became </a:t>
            </a:r>
            <a:r>
              <a:rPr lang="en-US" sz="3200" dirty="0">
                <a:solidFill>
                  <a:srgbClr val="C00000"/>
                </a:solidFill>
              </a:rPr>
              <a:t>examples </a:t>
            </a:r>
            <a:r>
              <a:rPr lang="en-US" sz="2800" dirty="0">
                <a:solidFill>
                  <a:srgbClr val="C00000"/>
                </a:solidFill>
              </a:rPr>
              <a:t>(</a:t>
            </a:r>
            <a:r>
              <a:rPr lang="en-US" sz="2800" i="1" dirty="0" err="1">
                <a:solidFill>
                  <a:srgbClr val="C00000"/>
                </a:solidFill>
              </a:rPr>
              <a:t>tupos</a:t>
            </a:r>
            <a:r>
              <a:rPr lang="en-US" sz="2800" dirty="0">
                <a:solidFill>
                  <a:srgbClr val="C00000"/>
                </a:solidFill>
              </a:rPr>
              <a:t>)</a:t>
            </a:r>
            <a:r>
              <a:rPr lang="en-US" sz="2800" dirty="0"/>
              <a:t> </a:t>
            </a:r>
            <a:r>
              <a:rPr lang="en-US" sz="3200" dirty="0"/>
              <a:t>to all in Macedonia and Achaia who believe.</a:t>
            </a:r>
            <a:endParaRPr lang="en-US" sz="4800" i="1" dirty="0">
              <a:solidFill>
                <a:srgbClr val="404040"/>
              </a:solidFill>
            </a:endParaRPr>
          </a:p>
        </p:txBody>
      </p:sp>
    </p:spTree>
    <p:extLst>
      <p:ext uri="{BB962C8B-B14F-4D97-AF65-F5344CB8AC3E}">
        <p14:creationId xmlns:p14="http://schemas.microsoft.com/office/powerpoint/2010/main" val="204231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chemeClr val="accent6"/>
                </a:solidFill>
              </a:rPr>
              <a:t>MIMEOMAI</a:t>
            </a:r>
            <a:r>
              <a:rPr lang="en-US" dirty="0"/>
              <a:t> – “a mimic, an actor” </a:t>
            </a:r>
            <a:r>
              <a:rPr lang="en-US" sz="2400" b="1" dirty="0"/>
              <a:t>(VINES)</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lnSpcReduction="10000"/>
          </a:bodyPr>
          <a:lstStyle/>
          <a:p>
            <a:pPr marL="282575" indent="-282575">
              <a:buClr>
                <a:srgbClr val="C00000"/>
              </a:buClr>
              <a:buFont typeface="Wingdings" panose="05000000000000000000" pitchFamily="2" charset="2"/>
              <a:buChar char="§"/>
            </a:pPr>
            <a:r>
              <a:rPr lang="en-US" sz="3200" dirty="0"/>
              <a:t>2 Thessalonians 3:7-9</a:t>
            </a:r>
          </a:p>
          <a:p>
            <a:pPr marL="201168" lvl="1" indent="0">
              <a:buNone/>
            </a:pPr>
            <a:r>
              <a:rPr lang="en-US" sz="1800" dirty="0"/>
              <a:t>7 </a:t>
            </a:r>
            <a:r>
              <a:rPr lang="en-US" sz="2800" dirty="0"/>
              <a:t> For you yourselves know how you ought to </a:t>
            </a:r>
            <a:r>
              <a:rPr lang="en-US" sz="2800" dirty="0">
                <a:solidFill>
                  <a:schemeClr val="accent6"/>
                </a:solidFill>
              </a:rPr>
              <a:t>follow </a:t>
            </a:r>
            <a:r>
              <a:rPr lang="en-US" sz="2400" dirty="0">
                <a:solidFill>
                  <a:schemeClr val="accent6"/>
                </a:solidFill>
              </a:rPr>
              <a:t>(</a:t>
            </a:r>
            <a:r>
              <a:rPr lang="en-US" sz="2400" i="1" dirty="0" err="1">
                <a:solidFill>
                  <a:schemeClr val="accent6"/>
                </a:solidFill>
              </a:rPr>
              <a:t>mimeomai</a:t>
            </a:r>
            <a:r>
              <a:rPr lang="en-US" sz="2400" dirty="0">
                <a:solidFill>
                  <a:schemeClr val="accent6"/>
                </a:solidFill>
              </a:rPr>
              <a:t>)</a:t>
            </a:r>
            <a:r>
              <a:rPr lang="en-US" sz="2400" dirty="0"/>
              <a:t> </a:t>
            </a:r>
            <a:r>
              <a:rPr lang="en-US" sz="2800" dirty="0"/>
              <a:t>us, for we were not disorderly among you;</a:t>
            </a:r>
          </a:p>
          <a:p>
            <a:pPr marL="201168" lvl="1" indent="0">
              <a:buNone/>
            </a:pPr>
            <a:r>
              <a:rPr lang="en-US" sz="1800" dirty="0"/>
              <a:t>8 </a:t>
            </a:r>
            <a:r>
              <a:rPr lang="en-US" sz="2800" dirty="0"/>
              <a:t> nor did we eat anyone’s bread free of charge, but worked with labor and toil night and day, that we might not be a burden to any of you,</a:t>
            </a:r>
          </a:p>
          <a:p>
            <a:pPr marL="201168" lvl="1" indent="0">
              <a:buNone/>
            </a:pPr>
            <a:r>
              <a:rPr lang="en-US" sz="1800" dirty="0"/>
              <a:t>9 </a:t>
            </a:r>
            <a:r>
              <a:rPr lang="en-US" sz="2800" dirty="0"/>
              <a:t> not because we do not have authority, but to make ourselves an </a:t>
            </a:r>
            <a:r>
              <a:rPr lang="en-US" sz="2800" dirty="0">
                <a:solidFill>
                  <a:schemeClr val="accent2"/>
                </a:solidFill>
              </a:rPr>
              <a:t>example </a:t>
            </a:r>
            <a:r>
              <a:rPr lang="en-US" sz="2400" dirty="0">
                <a:solidFill>
                  <a:schemeClr val="accent2"/>
                </a:solidFill>
              </a:rPr>
              <a:t>(</a:t>
            </a:r>
            <a:r>
              <a:rPr lang="en-US" sz="2400" i="1" dirty="0" err="1">
                <a:solidFill>
                  <a:schemeClr val="accent2"/>
                </a:solidFill>
              </a:rPr>
              <a:t>tupos</a:t>
            </a:r>
            <a:r>
              <a:rPr lang="en-US" sz="2400" dirty="0">
                <a:solidFill>
                  <a:schemeClr val="accent2"/>
                </a:solidFill>
              </a:rPr>
              <a:t>)</a:t>
            </a:r>
            <a:r>
              <a:rPr lang="en-US" sz="2400" dirty="0"/>
              <a:t> </a:t>
            </a:r>
            <a:r>
              <a:rPr lang="en-US" sz="2800" dirty="0"/>
              <a:t>of how you should </a:t>
            </a:r>
            <a:r>
              <a:rPr lang="en-US" sz="2800" dirty="0">
                <a:solidFill>
                  <a:schemeClr val="accent6"/>
                </a:solidFill>
              </a:rPr>
              <a:t>follow </a:t>
            </a:r>
            <a:r>
              <a:rPr lang="en-US" sz="2400" dirty="0">
                <a:solidFill>
                  <a:schemeClr val="accent6"/>
                </a:solidFill>
              </a:rPr>
              <a:t>(</a:t>
            </a:r>
            <a:r>
              <a:rPr lang="en-US" sz="2400" i="1" dirty="0" err="1">
                <a:solidFill>
                  <a:schemeClr val="accent6"/>
                </a:solidFill>
              </a:rPr>
              <a:t>mimeomai</a:t>
            </a:r>
            <a:r>
              <a:rPr lang="en-US" sz="2400" dirty="0">
                <a:solidFill>
                  <a:schemeClr val="accent6"/>
                </a:solidFill>
              </a:rPr>
              <a:t>)</a:t>
            </a:r>
            <a:r>
              <a:rPr lang="en-US" sz="2400" dirty="0"/>
              <a:t> </a:t>
            </a:r>
            <a:r>
              <a:rPr lang="en-US" sz="2800" dirty="0"/>
              <a:t>us.</a:t>
            </a:r>
            <a:endParaRPr lang="en-US" sz="6600" i="1" dirty="0">
              <a:solidFill>
                <a:srgbClr val="404040"/>
              </a:solidFill>
            </a:endParaRPr>
          </a:p>
        </p:txBody>
      </p:sp>
      <p:sp>
        <p:nvSpPr>
          <p:cNvPr id="4" name="TextBox 3">
            <a:extLst>
              <a:ext uri="{FF2B5EF4-FFF2-40B4-BE49-F238E27FC236}">
                <a16:creationId xmlns:a16="http://schemas.microsoft.com/office/drawing/2014/main" id="{2731924D-D6E2-46DF-99E2-FB5CF7153344}"/>
              </a:ext>
            </a:extLst>
          </p:cNvPr>
          <p:cNvSpPr txBox="1"/>
          <p:nvPr/>
        </p:nvSpPr>
        <p:spPr>
          <a:xfrm>
            <a:off x="1036321" y="3572180"/>
            <a:ext cx="10119360" cy="10772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w Cen MT" panose="020F0502020204030204"/>
                <a:ea typeface="+mn-ea"/>
                <a:cs typeface="+mn-cs"/>
              </a:rPr>
              <a:t>APPLIED AUTHORITY</a:t>
            </a:r>
            <a:r>
              <a:rPr kumimoji="0" lang="en-US" sz="3200" b="0" i="0" u="none" strike="noStrike" kern="1200" cap="none" spc="0" normalizeH="0" baseline="0" noProof="0" dirty="0">
                <a:ln>
                  <a:noFill/>
                </a:ln>
                <a:solidFill>
                  <a:srgbClr val="000000"/>
                </a:solidFill>
                <a:effectLst/>
                <a:uLnTx/>
                <a:uFillTx/>
                <a:latin typeface="Tw Cen MT" panose="020F0502020204030204"/>
                <a:ea typeface="+mn-ea"/>
                <a:cs typeface="+mn-cs"/>
              </a:rPr>
              <a:t>: WHAT IS THE “</a:t>
            </a:r>
            <a:r>
              <a:rPr kumimoji="0" lang="en-US" sz="3200" b="1" i="0" u="none" strike="noStrike" kern="1200" cap="none" spc="0" normalizeH="0" baseline="0" noProof="0" dirty="0">
                <a:ln>
                  <a:noFill/>
                </a:ln>
                <a:solidFill>
                  <a:srgbClr val="C00000"/>
                </a:solidFill>
                <a:effectLst/>
                <a:uLnTx/>
                <a:uFillTx/>
                <a:latin typeface="Tw Cen MT" panose="020F0502020204030204"/>
                <a:ea typeface="+mn-ea"/>
                <a:cs typeface="+mn-cs"/>
              </a:rPr>
              <a:t>EXAMPLE</a:t>
            </a:r>
            <a:r>
              <a:rPr kumimoji="0" lang="en-US" sz="3200" b="0" i="0" u="none" strike="noStrike" kern="1200" cap="none" spc="0" normalizeH="0" baseline="0" noProof="0" dirty="0">
                <a:ln>
                  <a:noFill/>
                </a:ln>
                <a:solidFill>
                  <a:srgbClr val="000000"/>
                </a:solidFill>
                <a:effectLst/>
                <a:uLnTx/>
                <a:uFillTx/>
                <a:latin typeface="Tw Cen MT" panose="020F0502020204030204"/>
                <a:ea typeface="+mn-ea"/>
                <a:cs typeface="+mn-cs"/>
              </a:rPr>
              <a:t>” THAT WE MUST “</a:t>
            </a:r>
            <a:r>
              <a:rPr kumimoji="0" lang="en-US" sz="3200" b="1" i="0" u="none" strike="noStrike" kern="1200" cap="none" spc="0" normalizeH="0" baseline="0" noProof="0" dirty="0">
                <a:ln>
                  <a:noFill/>
                </a:ln>
                <a:solidFill>
                  <a:srgbClr val="6533DA"/>
                </a:solidFill>
                <a:effectLst/>
                <a:uLnTx/>
                <a:uFillTx/>
                <a:latin typeface="Tw Cen MT" panose="020F0502020204030204"/>
                <a:ea typeface="+mn-ea"/>
                <a:cs typeface="+mn-cs"/>
              </a:rPr>
              <a:t>FOLLOW</a:t>
            </a:r>
            <a:r>
              <a:rPr kumimoji="0" lang="en-US" sz="3200" b="0" i="0" u="none" strike="noStrike" kern="1200" cap="none" spc="0" normalizeH="0" baseline="0" noProof="0" dirty="0">
                <a:ln>
                  <a:noFill/>
                </a:ln>
                <a:solidFill>
                  <a:srgbClr val="000000"/>
                </a:solidFill>
                <a:effectLst/>
                <a:uLnTx/>
                <a:uFillTx/>
                <a:latin typeface="Tw Cen MT" panose="020F0502020204030204"/>
                <a:ea typeface="+mn-ea"/>
                <a:cs typeface="+mn-cs"/>
              </a:rPr>
              <a:t>”?</a:t>
            </a:r>
          </a:p>
        </p:txBody>
      </p:sp>
      <p:sp>
        <p:nvSpPr>
          <p:cNvPr id="5" name="TextBox 4">
            <a:extLst>
              <a:ext uri="{FF2B5EF4-FFF2-40B4-BE49-F238E27FC236}">
                <a16:creationId xmlns:a16="http://schemas.microsoft.com/office/drawing/2014/main" id="{6A0D7646-DBB2-4060-AA41-C2898018E0BD}"/>
              </a:ext>
            </a:extLst>
          </p:cNvPr>
          <p:cNvSpPr txBox="1"/>
          <p:nvPr/>
        </p:nvSpPr>
        <p:spPr>
          <a:xfrm>
            <a:off x="1097278" y="5607482"/>
            <a:ext cx="4998721" cy="95410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TENTMAKING?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(ACTS 18:3)</a:t>
            </a:r>
          </a:p>
        </p:txBody>
      </p:sp>
      <p:sp>
        <p:nvSpPr>
          <p:cNvPr id="6" name="TextBox 5">
            <a:extLst>
              <a:ext uri="{FF2B5EF4-FFF2-40B4-BE49-F238E27FC236}">
                <a16:creationId xmlns:a16="http://schemas.microsoft.com/office/drawing/2014/main" id="{9975A4DE-9BA8-4DF3-8818-B88BB2970018}"/>
              </a:ext>
            </a:extLst>
          </p:cNvPr>
          <p:cNvSpPr txBox="1"/>
          <p:nvPr/>
        </p:nvSpPr>
        <p:spPr>
          <a:xfrm>
            <a:off x="6095999" y="5607481"/>
            <a:ext cx="4998721" cy="95410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WORKING WITHOUT IDLENESS?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(2 THESS. 3:10-12)</a:t>
            </a:r>
          </a:p>
        </p:txBody>
      </p:sp>
      <p:sp>
        <p:nvSpPr>
          <p:cNvPr id="7" name="TextBox 6">
            <a:extLst>
              <a:ext uri="{FF2B5EF4-FFF2-40B4-BE49-F238E27FC236}">
                <a16:creationId xmlns:a16="http://schemas.microsoft.com/office/drawing/2014/main" id="{E255FA72-58CB-4244-B22F-8D4A85D0E283}"/>
              </a:ext>
            </a:extLst>
          </p:cNvPr>
          <p:cNvSpPr txBox="1"/>
          <p:nvPr/>
        </p:nvSpPr>
        <p:spPr>
          <a:xfrm>
            <a:off x="2124921" y="6561588"/>
            <a:ext cx="2943434"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600" normalizeH="0" baseline="0" noProof="0" dirty="0">
                <a:ln>
                  <a:noFill/>
                </a:ln>
                <a:solidFill>
                  <a:srgbClr val="E2E6E8">
                    <a:lumMod val="90000"/>
                  </a:srgbClr>
                </a:solidFill>
                <a:effectLst/>
                <a:uLnTx/>
                <a:uFillTx/>
                <a:latin typeface="Tw Cen MT" panose="020F0502020204030204"/>
                <a:ea typeface="+mn-ea"/>
                <a:cs typeface="+mn-cs"/>
              </a:rPr>
              <a:t>GENERIC OPTION</a:t>
            </a:r>
          </a:p>
        </p:txBody>
      </p:sp>
      <p:sp>
        <p:nvSpPr>
          <p:cNvPr id="8" name="TextBox 7">
            <a:extLst>
              <a:ext uri="{FF2B5EF4-FFF2-40B4-BE49-F238E27FC236}">
                <a16:creationId xmlns:a16="http://schemas.microsoft.com/office/drawing/2014/main" id="{C60DB25D-6927-4C90-AABF-D31584293BDB}"/>
              </a:ext>
            </a:extLst>
          </p:cNvPr>
          <p:cNvSpPr txBox="1"/>
          <p:nvPr/>
        </p:nvSpPr>
        <p:spPr>
          <a:xfrm>
            <a:off x="7178849" y="6561588"/>
            <a:ext cx="2833020"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600" normalizeH="0" baseline="0" noProof="0" dirty="0">
                <a:ln>
                  <a:noFill/>
                </a:ln>
                <a:solidFill>
                  <a:srgbClr val="E2E6E8">
                    <a:lumMod val="90000"/>
                  </a:srgbClr>
                </a:solidFill>
                <a:effectLst/>
                <a:uLnTx/>
                <a:uFillTx/>
                <a:latin typeface="Tw Cen MT" panose="020F0502020204030204"/>
                <a:ea typeface="+mn-ea"/>
                <a:cs typeface="+mn-cs"/>
              </a:rPr>
              <a:t>SPECIFIC DETAIL</a:t>
            </a:r>
          </a:p>
        </p:txBody>
      </p:sp>
    </p:spTree>
    <p:extLst>
      <p:ext uri="{BB962C8B-B14F-4D97-AF65-F5344CB8AC3E}">
        <p14:creationId xmlns:p14="http://schemas.microsoft.com/office/powerpoint/2010/main" val="3791474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80">
                                          <p:stCondLst>
                                            <p:cond delay="0"/>
                                          </p:stCondLst>
                                        </p:cTn>
                                        <p:tgtEl>
                                          <p:spTgt spid="6"/>
                                        </p:tgtEl>
                                      </p:cBhvr>
                                    </p:animEffect>
                                    <p:anim calcmode="lin" valueType="num">
                                      <p:cBhvr>
                                        <p:cTn id="3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1" dur="26">
                                          <p:stCondLst>
                                            <p:cond delay="650"/>
                                          </p:stCondLst>
                                        </p:cTn>
                                        <p:tgtEl>
                                          <p:spTgt spid="6"/>
                                        </p:tgtEl>
                                      </p:cBhvr>
                                      <p:to x="100000" y="60000"/>
                                    </p:animScale>
                                    <p:animScale>
                                      <p:cBhvr>
                                        <p:cTn id="42" dur="166" decel="50000">
                                          <p:stCondLst>
                                            <p:cond delay="676"/>
                                          </p:stCondLst>
                                        </p:cTn>
                                        <p:tgtEl>
                                          <p:spTgt spid="6"/>
                                        </p:tgtEl>
                                      </p:cBhvr>
                                      <p:to x="100000" y="100000"/>
                                    </p:animScale>
                                    <p:animScale>
                                      <p:cBhvr>
                                        <p:cTn id="43" dur="26">
                                          <p:stCondLst>
                                            <p:cond delay="1312"/>
                                          </p:stCondLst>
                                        </p:cTn>
                                        <p:tgtEl>
                                          <p:spTgt spid="6"/>
                                        </p:tgtEl>
                                      </p:cBhvr>
                                      <p:to x="100000" y="80000"/>
                                    </p:animScale>
                                    <p:animScale>
                                      <p:cBhvr>
                                        <p:cTn id="44" dur="166" decel="50000">
                                          <p:stCondLst>
                                            <p:cond delay="1338"/>
                                          </p:stCondLst>
                                        </p:cTn>
                                        <p:tgtEl>
                                          <p:spTgt spid="6"/>
                                        </p:tgtEl>
                                      </p:cBhvr>
                                      <p:to x="100000" y="100000"/>
                                    </p:animScale>
                                    <p:animScale>
                                      <p:cBhvr>
                                        <p:cTn id="45" dur="26">
                                          <p:stCondLst>
                                            <p:cond delay="1642"/>
                                          </p:stCondLst>
                                        </p:cTn>
                                        <p:tgtEl>
                                          <p:spTgt spid="6"/>
                                        </p:tgtEl>
                                      </p:cBhvr>
                                      <p:to x="100000" y="90000"/>
                                    </p:animScale>
                                    <p:animScale>
                                      <p:cBhvr>
                                        <p:cTn id="46" dur="166" decel="50000">
                                          <p:stCondLst>
                                            <p:cond delay="1668"/>
                                          </p:stCondLst>
                                        </p:cTn>
                                        <p:tgtEl>
                                          <p:spTgt spid="6"/>
                                        </p:tgtEl>
                                      </p:cBhvr>
                                      <p:to x="100000" y="100000"/>
                                    </p:animScale>
                                    <p:animScale>
                                      <p:cBhvr>
                                        <p:cTn id="47" dur="26">
                                          <p:stCondLst>
                                            <p:cond delay="1808"/>
                                          </p:stCondLst>
                                        </p:cTn>
                                        <p:tgtEl>
                                          <p:spTgt spid="6"/>
                                        </p:tgtEl>
                                      </p:cBhvr>
                                      <p:to x="100000" y="95000"/>
                                    </p:animScale>
                                    <p:animScale>
                                      <p:cBhvr>
                                        <p:cTn id="48" dur="166" decel="50000">
                                          <p:stCondLst>
                                            <p:cond delay="1834"/>
                                          </p:stCondLst>
                                        </p:cTn>
                                        <p:tgtEl>
                                          <p:spTgt spid="6"/>
                                        </p:tgtEl>
                                      </p:cBhvr>
                                      <p:to x="100000" y="100000"/>
                                    </p:animScale>
                                  </p:childTnLst>
                                </p:cTn>
                              </p:par>
                            </p:childTnLst>
                          </p:cTn>
                        </p:par>
                        <p:par>
                          <p:cTn id="49" fill="hold">
                            <p:stCondLst>
                              <p:cond delay="2000"/>
                            </p:stCondLst>
                            <p:childTnLst>
                              <p:par>
                                <p:cTn id="50" presetID="10" presetClass="entr" presetSubtype="0"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rgbClr val="00B050"/>
                </a:solidFill>
              </a:rPr>
              <a:t>HUPODEIGMA</a:t>
            </a:r>
            <a:r>
              <a:rPr lang="en-US" dirty="0"/>
              <a:t> – under show, a private sign, a figure</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a:bodyPr>
          <a:lstStyle/>
          <a:p>
            <a:pPr marL="282575" indent="-282575">
              <a:buClr>
                <a:srgbClr val="C00000"/>
              </a:buClr>
              <a:buFont typeface="Wingdings" panose="05000000000000000000" pitchFamily="2" charset="2"/>
              <a:buChar char="§"/>
            </a:pPr>
            <a:r>
              <a:rPr lang="en-US" sz="3600" dirty="0"/>
              <a:t>John 13:15, “For I have given you an </a:t>
            </a:r>
            <a:r>
              <a:rPr lang="en-US" sz="3600" dirty="0">
                <a:solidFill>
                  <a:srgbClr val="00B050"/>
                </a:solidFill>
              </a:rPr>
              <a:t>example</a:t>
            </a:r>
            <a:r>
              <a:rPr lang="en-US" sz="3600" dirty="0"/>
              <a:t>, that you should do as I have done to you.”</a:t>
            </a:r>
          </a:p>
          <a:p>
            <a:pPr marL="575183" lvl="1" indent="-282575">
              <a:buClr>
                <a:srgbClr val="C00000"/>
              </a:buClr>
              <a:buFont typeface="Wingdings" panose="05000000000000000000" pitchFamily="2" charset="2"/>
              <a:buChar char="§"/>
            </a:pPr>
            <a:r>
              <a:rPr lang="en-US" sz="2800" dirty="0"/>
              <a:t>John 13:7, “Jesus answered and said to him, ‘What I am doing </a:t>
            </a:r>
            <a:r>
              <a:rPr lang="en-US" sz="2800" u="sng" dirty="0"/>
              <a:t>you do not understand</a:t>
            </a:r>
            <a:r>
              <a:rPr lang="en-US" sz="2800" dirty="0"/>
              <a:t> now, </a:t>
            </a:r>
            <a:r>
              <a:rPr lang="en-US" sz="2800" u="sng" dirty="0"/>
              <a:t>but you will know after this</a:t>
            </a:r>
            <a:r>
              <a:rPr lang="en-US" sz="2800" dirty="0"/>
              <a:t>.’”</a:t>
            </a:r>
          </a:p>
          <a:p>
            <a:pPr marL="575183" lvl="1" indent="-282575">
              <a:buClr>
                <a:srgbClr val="C00000"/>
              </a:buClr>
              <a:buFont typeface="Wingdings" panose="05000000000000000000" pitchFamily="2" charset="2"/>
              <a:buChar char="§"/>
            </a:pPr>
            <a:r>
              <a:rPr lang="en-US" sz="2800" dirty="0"/>
              <a:t>John 13:12, “So when He had washed their feet, taken His garments, and sat down again, He said to them, ‘</a:t>
            </a:r>
            <a:r>
              <a:rPr lang="en-US" sz="2800" u="sng" dirty="0"/>
              <a:t>Do you know what I have done to you?</a:t>
            </a:r>
            <a:r>
              <a:rPr lang="en-US" sz="2800" dirty="0"/>
              <a:t>’”</a:t>
            </a:r>
            <a:endParaRPr lang="en-US" sz="4000" dirty="0"/>
          </a:p>
        </p:txBody>
      </p:sp>
    </p:spTree>
    <p:extLst>
      <p:ext uri="{BB962C8B-B14F-4D97-AF65-F5344CB8AC3E}">
        <p14:creationId xmlns:p14="http://schemas.microsoft.com/office/powerpoint/2010/main" val="2735060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rgbClr val="00B050"/>
                </a:solidFill>
              </a:rPr>
              <a:t>HUPODEIGMA</a:t>
            </a:r>
            <a:r>
              <a:rPr lang="en-US" dirty="0"/>
              <a:t> – under show, a private sign, a figure</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a:bodyPr>
          <a:lstStyle/>
          <a:p>
            <a:pPr marL="282575" indent="-282575">
              <a:buClr>
                <a:srgbClr val="C00000"/>
              </a:buClr>
              <a:buFont typeface="Wingdings" panose="05000000000000000000" pitchFamily="2" charset="2"/>
              <a:buChar char="§"/>
            </a:pPr>
            <a:r>
              <a:rPr lang="en-US" sz="3600" dirty="0"/>
              <a:t>John 13:15, “For I have given you an </a:t>
            </a:r>
            <a:r>
              <a:rPr lang="en-US" sz="3600" dirty="0">
                <a:solidFill>
                  <a:srgbClr val="00B050"/>
                </a:solidFill>
              </a:rPr>
              <a:t>example</a:t>
            </a:r>
            <a:r>
              <a:rPr lang="en-US" sz="3600" dirty="0"/>
              <a:t>, that you should do as I have done to you.”</a:t>
            </a:r>
          </a:p>
          <a:p>
            <a:pPr marL="575183" lvl="1" indent="-282575">
              <a:buClr>
                <a:srgbClr val="C00000"/>
              </a:buClr>
              <a:buFont typeface="Wingdings" panose="05000000000000000000" pitchFamily="2" charset="2"/>
              <a:buChar char="§"/>
            </a:pPr>
            <a:r>
              <a:rPr lang="en-US" sz="2800" dirty="0"/>
              <a:t>John 13:7, “Jesus answered and said to him, ‘What I am doing </a:t>
            </a:r>
            <a:r>
              <a:rPr lang="en-US" sz="2800" u="sng" dirty="0"/>
              <a:t>you do not understand</a:t>
            </a:r>
            <a:r>
              <a:rPr lang="en-US" sz="2800" dirty="0"/>
              <a:t> now, </a:t>
            </a:r>
            <a:r>
              <a:rPr lang="en-US" sz="2800" u="sng" dirty="0"/>
              <a:t>but you will know after this</a:t>
            </a:r>
            <a:r>
              <a:rPr lang="en-US" sz="2800" dirty="0"/>
              <a:t>.’”</a:t>
            </a:r>
          </a:p>
        </p:txBody>
      </p:sp>
      <p:sp>
        <p:nvSpPr>
          <p:cNvPr id="4" name="TextBox 3">
            <a:extLst>
              <a:ext uri="{FF2B5EF4-FFF2-40B4-BE49-F238E27FC236}">
                <a16:creationId xmlns:a16="http://schemas.microsoft.com/office/drawing/2014/main" id="{C4A695D3-C85E-4674-8153-9883BA3879D9}"/>
              </a:ext>
            </a:extLst>
          </p:cNvPr>
          <p:cNvSpPr txBox="1"/>
          <p:nvPr/>
        </p:nvSpPr>
        <p:spPr>
          <a:xfrm>
            <a:off x="1036319" y="3279168"/>
            <a:ext cx="10119360" cy="107721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Tw Cen MT" panose="020F0502020204030204"/>
                <a:ea typeface="+mn-ea"/>
                <a:cs typeface="+mn-cs"/>
              </a:rPr>
              <a:t>APPLIED AUTHORITY</a:t>
            </a:r>
            <a:r>
              <a:rPr kumimoji="0" lang="en-US" sz="3200" b="0" i="0" u="none" strike="noStrike" kern="1200" cap="none" spc="0" normalizeH="0" baseline="0" noProof="0" dirty="0">
                <a:ln>
                  <a:noFill/>
                </a:ln>
                <a:solidFill>
                  <a:srgbClr val="000000"/>
                </a:solidFill>
                <a:effectLst/>
                <a:uLnTx/>
                <a:uFillTx/>
                <a:latin typeface="Tw Cen MT" panose="020F0502020204030204"/>
                <a:ea typeface="+mn-ea"/>
                <a:cs typeface="+mn-cs"/>
              </a:rPr>
              <a:t>: WHAT IS THE “</a:t>
            </a:r>
            <a:r>
              <a:rPr kumimoji="0" lang="en-US" sz="3200" b="1" i="0" u="none" strike="noStrike" kern="1200" cap="none" spc="0" normalizeH="0" baseline="0" noProof="0" dirty="0">
                <a:ln>
                  <a:noFill/>
                </a:ln>
                <a:solidFill>
                  <a:srgbClr val="007E39"/>
                </a:solidFill>
                <a:effectLst/>
                <a:uLnTx/>
                <a:uFillTx/>
                <a:latin typeface="Tw Cen MT" panose="020F0502020204030204"/>
                <a:ea typeface="+mn-ea"/>
                <a:cs typeface="+mn-cs"/>
              </a:rPr>
              <a:t>EXAMPLE</a:t>
            </a:r>
            <a:r>
              <a:rPr kumimoji="0" lang="en-US" sz="3200" b="0" i="0" u="none" strike="noStrike" kern="1200" cap="none" spc="0" normalizeH="0" baseline="0" noProof="0" dirty="0">
                <a:ln>
                  <a:noFill/>
                </a:ln>
                <a:solidFill>
                  <a:srgbClr val="000000"/>
                </a:solidFill>
                <a:effectLst/>
                <a:uLnTx/>
                <a:uFillTx/>
                <a:latin typeface="Tw Cen MT" panose="020F0502020204030204"/>
                <a:ea typeface="+mn-ea"/>
                <a:cs typeface="+mn-cs"/>
              </a:rPr>
              <a:t>” THAT WE MUST “</a:t>
            </a:r>
            <a:r>
              <a:rPr kumimoji="0" lang="en-US" sz="3200" b="1" i="0" u="none" strike="noStrike" kern="1200" cap="none" spc="0" normalizeH="0" baseline="0" noProof="0" dirty="0">
                <a:ln>
                  <a:noFill/>
                </a:ln>
                <a:solidFill>
                  <a:srgbClr val="000000"/>
                </a:solidFill>
                <a:effectLst/>
                <a:uLnTx/>
                <a:uFillTx/>
                <a:latin typeface="Tw Cen MT" panose="020F0502020204030204"/>
                <a:ea typeface="+mn-ea"/>
                <a:cs typeface="+mn-cs"/>
              </a:rPr>
              <a:t>DO</a:t>
            </a:r>
            <a:r>
              <a:rPr kumimoji="0" lang="en-US" sz="3200" b="0" i="0" u="none" strike="noStrike" kern="1200" cap="none" spc="0" normalizeH="0" baseline="0" noProof="0" dirty="0">
                <a:ln>
                  <a:noFill/>
                </a:ln>
                <a:solidFill>
                  <a:srgbClr val="000000"/>
                </a:solidFill>
                <a:effectLst/>
                <a:uLnTx/>
                <a:uFillTx/>
                <a:latin typeface="Tw Cen MT" panose="020F0502020204030204"/>
                <a:ea typeface="+mn-ea"/>
                <a:cs typeface="+mn-cs"/>
              </a:rPr>
              <a:t>”?</a:t>
            </a:r>
          </a:p>
        </p:txBody>
      </p:sp>
      <p:sp>
        <p:nvSpPr>
          <p:cNvPr id="5" name="TextBox 4">
            <a:extLst>
              <a:ext uri="{FF2B5EF4-FFF2-40B4-BE49-F238E27FC236}">
                <a16:creationId xmlns:a16="http://schemas.microsoft.com/office/drawing/2014/main" id="{C3EE7621-4C04-40FC-A85E-D72DBF10F48B}"/>
              </a:ext>
            </a:extLst>
          </p:cNvPr>
          <p:cNvSpPr txBox="1"/>
          <p:nvPr/>
        </p:nvSpPr>
        <p:spPr>
          <a:xfrm>
            <a:off x="1097278" y="5607482"/>
            <a:ext cx="4998721" cy="95410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FOOTWASHING?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(JN. 13:4, 5)</a:t>
            </a:r>
          </a:p>
        </p:txBody>
      </p:sp>
      <p:sp>
        <p:nvSpPr>
          <p:cNvPr id="6" name="TextBox 5">
            <a:extLst>
              <a:ext uri="{FF2B5EF4-FFF2-40B4-BE49-F238E27FC236}">
                <a16:creationId xmlns:a16="http://schemas.microsoft.com/office/drawing/2014/main" id="{AE62C5B4-9536-4226-B6C6-EED32B96F0AD}"/>
              </a:ext>
            </a:extLst>
          </p:cNvPr>
          <p:cNvSpPr txBox="1"/>
          <p:nvPr/>
        </p:nvSpPr>
        <p:spPr>
          <a:xfrm>
            <a:off x="6095999" y="5607481"/>
            <a:ext cx="4998721" cy="95410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HUMILITY IN SERVICE?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Tw Cen MT" panose="020F0502020204030204"/>
                <a:ea typeface="+mn-ea"/>
                <a:cs typeface="+mn-cs"/>
              </a:rPr>
              <a:t>(JN. 13:16, 17)</a:t>
            </a:r>
          </a:p>
        </p:txBody>
      </p:sp>
      <p:sp>
        <p:nvSpPr>
          <p:cNvPr id="7" name="TextBox 6">
            <a:extLst>
              <a:ext uri="{FF2B5EF4-FFF2-40B4-BE49-F238E27FC236}">
                <a16:creationId xmlns:a16="http://schemas.microsoft.com/office/drawing/2014/main" id="{F8306353-8C5D-4991-AA42-D164213F62EA}"/>
              </a:ext>
            </a:extLst>
          </p:cNvPr>
          <p:cNvSpPr txBox="1"/>
          <p:nvPr/>
        </p:nvSpPr>
        <p:spPr>
          <a:xfrm>
            <a:off x="2124921" y="6561588"/>
            <a:ext cx="2943434"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600" normalizeH="0" baseline="0" noProof="0" dirty="0">
                <a:ln>
                  <a:noFill/>
                </a:ln>
                <a:solidFill>
                  <a:srgbClr val="E2E6E8">
                    <a:lumMod val="90000"/>
                  </a:srgbClr>
                </a:solidFill>
                <a:effectLst/>
                <a:uLnTx/>
                <a:uFillTx/>
                <a:latin typeface="Tw Cen MT" panose="020F0502020204030204"/>
                <a:ea typeface="+mn-ea"/>
                <a:cs typeface="+mn-cs"/>
              </a:rPr>
              <a:t>GENERIC OPTION</a:t>
            </a:r>
          </a:p>
        </p:txBody>
      </p:sp>
      <p:sp>
        <p:nvSpPr>
          <p:cNvPr id="8" name="TextBox 7">
            <a:extLst>
              <a:ext uri="{FF2B5EF4-FFF2-40B4-BE49-F238E27FC236}">
                <a16:creationId xmlns:a16="http://schemas.microsoft.com/office/drawing/2014/main" id="{DFD28C39-76AB-4913-BAC9-A2F4E1510A07}"/>
              </a:ext>
            </a:extLst>
          </p:cNvPr>
          <p:cNvSpPr txBox="1"/>
          <p:nvPr/>
        </p:nvSpPr>
        <p:spPr>
          <a:xfrm>
            <a:off x="7178849" y="6561588"/>
            <a:ext cx="2833020"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600" normalizeH="0" baseline="0" noProof="0" dirty="0">
                <a:ln>
                  <a:noFill/>
                </a:ln>
                <a:solidFill>
                  <a:srgbClr val="E2E6E8">
                    <a:lumMod val="90000"/>
                  </a:srgbClr>
                </a:solidFill>
                <a:effectLst/>
                <a:uLnTx/>
                <a:uFillTx/>
                <a:latin typeface="Tw Cen MT" panose="020F0502020204030204"/>
                <a:ea typeface="+mn-ea"/>
                <a:cs typeface="+mn-cs"/>
              </a:rPr>
              <a:t>SPECIFIC DETAIL</a:t>
            </a:r>
          </a:p>
        </p:txBody>
      </p:sp>
      <p:sp>
        <p:nvSpPr>
          <p:cNvPr id="9" name="Arrow: Down 8">
            <a:extLst>
              <a:ext uri="{FF2B5EF4-FFF2-40B4-BE49-F238E27FC236}">
                <a16:creationId xmlns:a16="http://schemas.microsoft.com/office/drawing/2014/main" id="{D247E9FB-3456-4CDD-9942-7280ED97224F}"/>
              </a:ext>
            </a:extLst>
          </p:cNvPr>
          <p:cNvSpPr/>
          <p:nvPr/>
        </p:nvSpPr>
        <p:spPr>
          <a:xfrm>
            <a:off x="7694579" y="3920247"/>
            <a:ext cx="875489" cy="156615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Tw Cen MT" panose="020F0502020204030204"/>
              <a:ea typeface="+mn-ea"/>
              <a:cs typeface="+mn-cs"/>
            </a:endParaRPr>
          </a:p>
        </p:txBody>
      </p:sp>
    </p:spTree>
    <p:extLst>
      <p:ext uri="{BB962C8B-B14F-4D97-AF65-F5344CB8AC3E}">
        <p14:creationId xmlns:p14="http://schemas.microsoft.com/office/powerpoint/2010/main" val="11885713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50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chemeClr val="accent1"/>
                </a:solidFill>
              </a:rPr>
              <a:t>HUPODEIKNUMI</a:t>
            </a:r>
            <a:r>
              <a:rPr lang="en-US" dirty="0"/>
              <a:t> – to show secretly, or by tracing out</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lnSpcReduction="10000"/>
          </a:bodyPr>
          <a:lstStyle/>
          <a:p>
            <a:r>
              <a:rPr lang="en-US" sz="3600" dirty="0"/>
              <a:t>Luke 6:47, 48:</a:t>
            </a:r>
            <a:endParaRPr lang="en-US" dirty="0"/>
          </a:p>
          <a:p>
            <a:pPr marL="395288" indent="-90488"/>
            <a:r>
              <a:rPr lang="en-US" sz="2800" dirty="0"/>
              <a:t>47  "Whoever comes to Me, and hears My sayings and does them, I will </a:t>
            </a:r>
            <a:r>
              <a:rPr lang="en-US" sz="2800" b="1" dirty="0">
                <a:ln>
                  <a:solidFill>
                    <a:sysClr val="windowText" lastClr="000000"/>
                  </a:solidFill>
                </a:ln>
                <a:solidFill>
                  <a:schemeClr val="accent1"/>
                </a:solidFill>
              </a:rPr>
              <a:t>show</a:t>
            </a:r>
            <a:r>
              <a:rPr lang="en-US" sz="2800" dirty="0"/>
              <a:t> you whom he is like:</a:t>
            </a:r>
          </a:p>
          <a:p>
            <a:pPr marL="395288" indent="-90488"/>
            <a:r>
              <a:rPr lang="en-US" sz="2800" dirty="0"/>
              <a:t>48  "He is like a man building a house, who dug deep and laid the foundation on the rock. And when the flood arose, the stream beat vehemently against that house, and could not shake it, for it was founded on the rock.</a:t>
            </a:r>
            <a:endParaRPr lang="en-US" sz="4400" dirty="0"/>
          </a:p>
        </p:txBody>
      </p:sp>
    </p:spTree>
    <p:extLst>
      <p:ext uri="{BB962C8B-B14F-4D97-AF65-F5344CB8AC3E}">
        <p14:creationId xmlns:p14="http://schemas.microsoft.com/office/powerpoint/2010/main" val="71355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3CD7-FF6E-4441-BBBF-8FBF71E74AAB}"/>
              </a:ext>
            </a:extLst>
          </p:cNvPr>
          <p:cNvSpPr>
            <a:spLocks noGrp="1"/>
          </p:cNvSpPr>
          <p:nvPr>
            <p:ph type="title"/>
          </p:nvPr>
        </p:nvSpPr>
        <p:spPr>
          <a:xfrm>
            <a:off x="1097279" y="286603"/>
            <a:ext cx="10328007" cy="1450757"/>
          </a:xfrm>
        </p:spPr>
        <p:txBody>
          <a:bodyPr>
            <a:normAutofit/>
          </a:bodyPr>
          <a:lstStyle/>
          <a:p>
            <a:r>
              <a:rPr lang="en-US" i="1" dirty="0">
                <a:solidFill>
                  <a:schemeClr val="accent1"/>
                </a:solidFill>
              </a:rPr>
              <a:t>HUPODEIKNUMI</a:t>
            </a:r>
            <a:r>
              <a:rPr lang="en-US" dirty="0"/>
              <a:t> – to show secretly, or by tracing out</a:t>
            </a:r>
            <a:endParaRPr lang="en-US" b="1" dirty="0"/>
          </a:p>
        </p:txBody>
      </p:sp>
      <p:sp>
        <p:nvSpPr>
          <p:cNvPr id="3" name="Content Placeholder 2">
            <a:extLst>
              <a:ext uri="{FF2B5EF4-FFF2-40B4-BE49-F238E27FC236}">
                <a16:creationId xmlns:a16="http://schemas.microsoft.com/office/drawing/2014/main" id="{9BD728F1-3922-4B7A-906E-53C8D68F4521}"/>
              </a:ext>
            </a:extLst>
          </p:cNvPr>
          <p:cNvSpPr>
            <a:spLocks noGrp="1"/>
          </p:cNvSpPr>
          <p:nvPr>
            <p:ph idx="1"/>
          </p:nvPr>
        </p:nvSpPr>
        <p:spPr/>
        <p:txBody>
          <a:bodyPr>
            <a:normAutofit lnSpcReduction="10000"/>
          </a:bodyPr>
          <a:lstStyle/>
          <a:p>
            <a:r>
              <a:rPr lang="en-US" sz="3600" dirty="0"/>
              <a:t>Acts 20:33-35:</a:t>
            </a:r>
            <a:endParaRPr lang="en-US" dirty="0"/>
          </a:p>
          <a:p>
            <a:pPr marL="395288" indent="-90488"/>
            <a:r>
              <a:rPr lang="en-US" sz="2800" dirty="0"/>
              <a:t>33  "I have coveted no one’s silver or gold or apparel.</a:t>
            </a:r>
          </a:p>
          <a:p>
            <a:pPr marL="395288" indent="-90488"/>
            <a:r>
              <a:rPr lang="en-US" sz="2800" dirty="0"/>
              <a:t>34  "Yes, you yourselves know that these hands have provided for my necessities, and for those who were with me.</a:t>
            </a:r>
          </a:p>
          <a:p>
            <a:pPr marL="395288" indent="-90488"/>
            <a:r>
              <a:rPr lang="en-US" sz="2800" dirty="0"/>
              <a:t>35  "I have </a:t>
            </a:r>
            <a:r>
              <a:rPr lang="en-US" sz="2800" b="1" dirty="0">
                <a:ln>
                  <a:solidFill>
                    <a:sysClr val="windowText" lastClr="000000"/>
                  </a:solidFill>
                </a:ln>
                <a:solidFill>
                  <a:schemeClr val="accent1"/>
                </a:solidFill>
              </a:rPr>
              <a:t>shown</a:t>
            </a:r>
            <a:r>
              <a:rPr lang="en-US" sz="2800" dirty="0"/>
              <a:t> you in every way, by laboring like this, that you must support the weak. And remember the words of the Lord Jesus, that He said, ‘It is more blessed to give than to receive.’"</a:t>
            </a:r>
            <a:endParaRPr lang="en-US" sz="4400" dirty="0"/>
          </a:p>
        </p:txBody>
      </p:sp>
    </p:spTree>
    <p:extLst>
      <p:ext uri="{BB962C8B-B14F-4D97-AF65-F5344CB8AC3E}">
        <p14:creationId xmlns:p14="http://schemas.microsoft.com/office/powerpoint/2010/main" val="214571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VTI">
  <a:themeElements>
    <a:clrScheme name="AnalogousFromDarkSeedLeftStep">
      <a:dk1>
        <a:srgbClr val="000000"/>
      </a:dk1>
      <a:lt1>
        <a:srgbClr val="FFFFFF"/>
      </a:lt1>
      <a:dk2>
        <a:srgbClr val="412425"/>
      </a:dk2>
      <a:lt2>
        <a:srgbClr val="E2E6E8"/>
      </a:lt2>
      <a:accent1>
        <a:srgbClr val="E77229"/>
      </a:accent1>
      <a:accent2>
        <a:srgbClr val="D5171D"/>
      </a:accent2>
      <a:accent3>
        <a:srgbClr val="E7297E"/>
      </a:accent3>
      <a:accent4>
        <a:srgbClr val="D517BB"/>
      </a:accent4>
      <a:accent5>
        <a:srgbClr val="B229E7"/>
      </a:accent5>
      <a:accent6>
        <a:srgbClr val="6533DA"/>
      </a:accent6>
      <a:hlink>
        <a:srgbClr val="B345C1"/>
      </a:hlink>
      <a:folHlink>
        <a:srgbClr val="7F7F7F"/>
      </a:folHlink>
    </a:clrScheme>
    <a:fontScheme name="Retrospect">
      <a:majorFont>
        <a:latin typeface="Tw Cen M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themeOverride>
</file>

<file path=docProps/app.xml><?xml version="1.0" encoding="utf-8"?>
<Properties xmlns="http://schemas.openxmlformats.org/officeDocument/2006/extended-properties" xmlns:vt="http://schemas.openxmlformats.org/officeDocument/2006/docPropsVTypes">
  <TotalTime>1</TotalTime>
  <Words>1593</Words>
  <Application>Microsoft Office PowerPoint</Application>
  <PresentationFormat>Widescreen</PresentationFormat>
  <Paragraphs>123</Paragraphs>
  <Slides>16</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Aharoni</vt:lpstr>
      <vt:lpstr>Arial</vt:lpstr>
      <vt:lpstr>Calibri</vt:lpstr>
      <vt:lpstr>Calibri Light</vt:lpstr>
      <vt:lpstr>Tw Cen MT</vt:lpstr>
      <vt:lpstr>Wingdings</vt:lpstr>
      <vt:lpstr>Office Theme</vt:lpstr>
      <vt:lpstr>RetrospectVTI</vt:lpstr>
      <vt:lpstr>Example:</vt:lpstr>
      <vt:lpstr>TUPOS – the mark of a stroke or blow; a figure formed by a blow or impression</vt:lpstr>
      <vt:lpstr>MIMEOMAI – “a mimic, an actor” (VINES)</vt:lpstr>
      <vt:lpstr>MIMEOMAI – “a mimic, an actor” (VINES)</vt:lpstr>
      <vt:lpstr>MIMEOMAI – “a mimic, an actor” (VINES)</vt:lpstr>
      <vt:lpstr>HUPODEIGMA – under show, a private sign, a figure</vt:lpstr>
      <vt:lpstr>HUPODEIGMA – under show, a private sign, a figure</vt:lpstr>
      <vt:lpstr>HUPODEIKNUMI – to show secretly, or by tracing out</vt:lpstr>
      <vt:lpstr>HUPODEIKNUMI – to show secretly, or by tracing out</vt:lpstr>
      <vt:lpstr>“Show me an example in the Bible of that and I will believe it.” </vt:lpstr>
      <vt:lpstr>APPROVED! But is it Binding Today?</vt:lpstr>
      <vt:lpstr>APPROVED! But is it Binding Today?</vt:lpstr>
      <vt:lpstr>Maurice Barnett</vt:lpstr>
      <vt:lpstr>Arriving at the Correct UNDERSTANDING</vt:lpstr>
      <vt:lpstr>Specific and Generic Authority: Lord’s Supper, Acts 20:7-9 (Specifics)</vt:lpstr>
      <vt:lpstr>Specific and Generic Authority: Lord’s Supper, Acts 20:7-9 (Generic Options)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dc:title>
  <dc:creator>Steven J. Wallace</dc:creator>
  <cp:lastModifiedBy>Steven J. Wallace</cp:lastModifiedBy>
  <cp:revision>1</cp:revision>
  <dcterms:created xsi:type="dcterms:W3CDTF">2020-05-15T22:22:00Z</dcterms:created>
  <dcterms:modified xsi:type="dcterms:W3CDTF">2020-05-15T22:23:27Z</dcterms:modified>
</cp:coreProperties>
</file>