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64" r:id="rId2"/>
    <p:sldId id="258" r:id="rId3"/>
    <p:sldId id="342" r:id="rId4"/>
    <p:sldId id="290" r:id="rId5"/>
    <p:sldId id="291" r:id="rId6"/>
    <p:sldId id="294" r:id="rId7"/>
    <p:sldId id="292" r:id="rId8"/>
    <p:sldId id="293" r:id="rId9"/>
    <p:sldId id="344" r:id="rId10"/>
    <p:sldId id="345" r:id="rId11"/>
    <p:sldId id="346" r:id="rId12"/>
    <p:sldId id="295" r:id="rId13"/>
    <p:sldId id="285" r:id="rId14"/>
    <p:sldId id="289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43" r:id="rId24"/>
    <p:sldId id="316" r:id="rId25"/>
    <p:sldId id="311" r:id="rId26"/>
    <p:sldId id="34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3E5"/>
    <a:srgbClr val="BDB9A8"/>
    <a:srgbClr val="B9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79201" autoAdjust="0"/>
  </p:normalViewPr>
  <p:slideViewPr>
    <p:cSldViewPr snapToGrid="0" snapToObjects="1">
      <p:cViewPr varScale="1">
        <p:scale>
          <a:sx n="114" d="100"/>
          <a:sy n="114" d="100"/>
        </p:scale>
        <p:origin x="163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D75A-B2FC-4C63-81A2-DAA326F87F9B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BAEE-7DF4-46DD-A4C6-B8321830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FBAEE-7DF4-46DD-A4C6-B83218303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0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FBAEE-7DF4-46DD-A4C6-B83218303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7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8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897313"/>
            <a:ext cx="3768725" cy="2483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897313"/>
            <a:ext cx="3768725" cy="2483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09875" y="1000126"/>
            <a:ext cx="5149849" cy="260350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65876" y="3278188"/>
            <a:ext cx="2570616" cy="13074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9000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930FC-B857-4374-8549-69474032D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6644" y="1306623"/>
            <a:ext cx="6670712" cy="3014046"/>
          </a:xfrm>
          <a:solidFill>
            <a:schemeClr val="tx1"/>
          </a:solidFill>
          <a:ln w="57150">
            <a:solidFill>
              <a:schemeClr val="accent2">
                <a:lumMod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“I marvel that you are turning away so soon from Him who called you in the grace of Christ, to a different gospel, which is not another; but there are some who trouble you and want to pervert the gospel of Christ.”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633A2-4BCF-4921-B6EF-62C2E9BA855F}"/>
              </a:ext>
            </a:extLst>
          </p:cNvPr>
          <p:cNvSpPr txBox="1"/>
          <p:nvPr/>
        </p:nvSpPr>
        <p:spPr>
          <a:xfrm>
            <a:off x="526736" y="344314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GALATIANS 1:6, 7:</a:t>
            </a:r>
          </a:p>
        </p:txBody>
      </p:sp>
    </p:spTree>
    <p:extLst>
      <p:ext uri="{BB962C8B-B14F-4D97-AF65-F5344CB8AC3E}">
        <p14:creationId xmlns:p14="http://schemas.microsoft.com/office/powerpoint/2010/main" val="19310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8186F5-7C31-451A-B5E5-798EF94B2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11750"/>
              </p:ext>
            </p:extLst>
          </p:nvPr>
        </p:nvGraphicFramePr>
        <p:xfrm>
          <a:off x="515112" y="237490"/>
          <a:ext cx="8113776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6888">
                  <a:extLst>
                    <a:ext uri="{9D8B030D-6E8A-4147-A177-3AD203B41FA5}">
                      <a16:colId xmlns:a16="http://schemas.microsoft.com/office/drawing/2014/main" val="3057747001"/>
                    </a:ext>
                  </a:extLst>
                </a:gridCol>
                <a:gridCol w="4056888">
                  <a:extLst>
                    <a:ext uri="{9D8B030D-6E8A-4147-A177-3AD203B41FA5}">
                      <a16:colId xmlns:a16="http://schemas.microsoft.com/office/drawing/2014/main" val="4192273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PAUL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PETER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564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Rom. 13:1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 every soul be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to the governing authorities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Pet. 2:13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Therefore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submit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yourselves to every ordinance of man for the Lord’s sake, whether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the king as supreme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8190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Rom. 4:24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shall be imputed to us who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believe in Him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dbl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raised up Jesus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Lord from the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dead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Pet. 1:21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through Him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believe in God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dbl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raised Him from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dead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gave Him glory, so that your faith and hope are in God.”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417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Rom. 16:16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 another with a holy kiss. The churches of Christ greet you.”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Pet. 5:14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 another with a kiss of love.”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11750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8186F5-7C31-451A-B5E5-798EF94B2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76222"/>
              </p:ext>
            </p:extLst>
          </p:nvPr>
        </p:nvGraphicFramePr>
        <p:xfrm>
          <a:off x="515112" y="237490"/>
          <a:ext cx="8113776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6888">
                  <a:extLst>
                    <a:ext uri="{9D8B030D-6E8A-4147-A177-3AD203B41FA5}">
                      <a16:colId xmlns:a16="http://schemas.microsoft.com/office/drawing/2014/main" val="3057747001"/>
                    </a:ext>
                  </a:extLst>
                </a:gridCol>
                <a:gridCol w="4056888">
                  <a:extLst>
                    <a:ext uri="{9D8B030D-6E8A-4147-A177-3AD203B41FA5}">
                      <a16:colId xmlns:a16="http://schemas.microsoft.com/office/drawing/2014/main" val="4192273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PAUL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PETER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564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Rom. 8:18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“For I consider that the sufferings of this present time are not worthy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compared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glory which shall be revealed in us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 Pet. 5:1</a:t>
                      </a:r>
                      <a:r>
                        <a:rPr lang="en-US" sz="2000" dirty="0"/>
                        <a:t>, “…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partaker of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glory that will be revealed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402207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Thess. 5:6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“Therefore let us not sleep, as others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but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 us watch and be sober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Pet. 5:8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sober, be vigilant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because your adversary the devil walks about like a roaring lion…”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32706194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EF1C6B-A7AD-4123-8393-06AF71A5279E}"/>
              </a:ext>
            </a:extLst>
          </p:cNvPr>
          <p:cNvSpPr txBox="1"/>
          <p:nvPr/>
        </p:nvSpPr>
        <p:spPr>
          <a:xfrm>
            <a:off x="515112" y="3918349"/>
            <a:ext cx="8113776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WOULD THEY TEACH DIFFERENT PLANS OF SALVATION?</a:t>
            </a:r>
          </a:p>
        </p:txBody>
      </p:sp>
    </p:spTree>
    <p:extLst>
      <p:ext uri="{BB962C8B-B14F-4D97-AF65-F5344CB8AC3E}">
        <p14:creationId xmlns:p14="http://schemas.microsoft.com/office/powerpoint/2010/main" val="3924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“and consider that the longsuffering of our Lord is salvation—as also our beloved brother Paul, according to the wisdom given to him, </a:t>
            </a:r>
            <a:r>
              <a:rPr lang="en-US" u="sng" dirty="0">
                <a:solidFill>
                  <a:schemeClr val="accent5"/>
                </a:solidFill>
              </a:rPr>
              <a:t>has written to you</a:t>
            </a:r>
            <a:r>
              <a:rPr lang="en-US" dirty="0">
                <a:solidFill>
                  <a:schemeClr val="accent5"/>
                </a:solidFill>
              </a:rPr>
              <a:t>” (2 Pet. 3:15)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1:2</a:t>
            </a:r>
          </a:p>
          <a:p>
            <a:r>
              <a:rPr lang="en-US" sz="2800" dirty="0"/>
              <a:t>“elect according to the foreknowledge of God the Father, in sanctification of the Spirit, for obedience and sprinkling of the blood of Jesus Christ: Grace to you and peace be multiplied.”</a:t>
            </a:r>
          </a:p>
        </p:txBody>
      </p:sp>
    </p:spTree>
    <p:extLst>
      <p:ext uri="{BB962C8B-B14F-4D97-AF65-F5344CB8AC3E}">
        <p14:creationId xmlns:p14="http://schemas.microsoft.com/office/powerpoint/2010/main" val="190258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0624D-C674-412C-8431-C7F91F543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en-US" sz="3600" dirty="0"/>
              <a:t> 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Water Baptism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Step of Salvation TODAY?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E96CB-0116-4B54-BB59-4959A7065B8F}"/>
              </a:ext>
            </a:extLst>
          </p:cNvPr>
          <p:cNvSpPr txBox="1"/>
          <p:nvPr/>
        </p:nvSpPr>
        <p:spPr>
          <a:xfrm>
            <a:off x="1476922" y="3892492"/>
            <a:ext cx="619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“Baptism NOW saves us!” or “Baptism does NOT save us!” </a:t>
            </a:r>
          </a:p>
        </p:txBody>
      </p:sp>
    </p:spTree>
    <p:extLst>
      <p:ext uri="{BB962C8B-B14F-4D97-AF65-F5344CB8AC3E}">
        <p14:creationId xmlns:p14="http://schemas.microsoft.com/office/powerpoint/2010/main" val="312987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0624D-C674-412C-8431-C7F91F543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en-US" sz="3600" dirty="0"/>
              <a:t> 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Water Baptism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Step of Salvation For Gentiles?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089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</a:t>
            </a:r>
            <a:r>
              <a:rPr lang="en-US" dirty="0"/>
              <a:t> did the apostle Peter say was saved by baptism?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3:21</a:t>
            </a:r>
          </a:p>
          <a:p>
            <a:r>
              <a:rPr lang="en-US" sz="2800" dirty="0"/>
              <a:t>“There is also an antitype which now </a:t>
            </a:r>
            <a:r>
              <a:rPr lang="en-US" sz="2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saves</a:t>
            </a:r>
            <a:r>
              <a:rPr lang="en-US" sz="2800" dirty="0"/>
              <a:t> </a:t>
            </a:r>
            <a:r>
              <a:rPr lang="en-US" sz="2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</a:t>
            </a:r>
            <a:r>
              <a:rPr lang="en-US" sz="2800" dirty="0"/>
              <a:t>—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baptism</a:t>
            </a:r>
            <a:r>
              <a:rPr lang="en-US" sz="2800" dirty="0"/>
              <a:t> (not the removal of the filth of the flesh, but the answer of a good conscience toward God), through the resurrection of Jesus Christ”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BD4808-44A8-4620-A9B0-131A18A1F675}"/>
              </a:ext>
            </a:extLst>
          </p:cNvPr>
          <p:cNvGrpSpPr/>
          <p:nvPr/>
        </p:nvGrpSpPr>
        <p:grpSpPr>
          <a:xfrm>
            <a:off x="171449" y="1507821"/>
            <a:ext cx="1269899" cy="1848860"/>
            <a:chOff x="171449" y="1507821"/>
            <a:chExt cx="1269899" cy="18488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F8EFF8-5FB1-4877-8CD0-6CD1286C57BA}"/>
                </a:ext>
              </a:extLst>
            </p:cNvPr>
            <p:cNvSpPr txBox="1"/>
            <p:nvPr/>
          </p:nvSpPr>
          <p:spPr>
            <a:xfrm>
              <a:off x="171449" y="1507821"/>
              <a:ext cx="1269899" cy="40011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Bradley Hand ITC" panose="03070402050302030203" pitchFamily="66" charset="0"/>
                </a:rPr>
                <a:t>1 Peter 1:1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258082EE-CB06-4C63-94C0-9CC4A047E7F8}"/>
                </a:ext>
              </a:extLst>
            </p:cNvPr>
            <p:cNvCxnSpPr>
              <a:stCxn id="3" idx="2"/>
              <a:endCxn id="4" idx="1"/>
            </p:cNvCxnSpPr>
            <p:nvPr/>
          </p:nvCxnSpPr>
          <p:spPr>
            <a:xfrm rot="16200000" flipH="1">
              <a:off x="149213" y="2565117"/>
              <a:ext cx="1448750" cy="134378"/>
            </a:xfrm>
            <a:prstGeom prst="bentConnector2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B4B01D-7AEE-48DD-8F18-F06A601DE4AD}"/>
              </a:ext>
            </a:extLst>
          </p:cNvPr>
          <p:cNvSpPr txBox="1"/>
          <p:nvPr/>
        </p:nvSpPr>
        <p:spPr>
          <a:xfrm>
            <a:off x="1575726" y="1538599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Those in Galatia, Asia, etc.</a:t>
            </a:r>
          </a:p>
        </p:txBody>
      </p:sp>
    </p:spTree>
    <p:extLst>
      <p:ext uri="{BB962C8B-B14F-4D97-AF65-F5344CB8AC3E}">
        <p14:creationId xmlns:p14="http://schemas.microsoft.com/office/powerpoint/2010/main" val="8790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3457E-7 L 5.55556E-7 -0.03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</a:t>
            </a:r>
            <a:r>
              <a:rPr lang="en-US" dirty="0"/>
              <a:t> did the apostle Peter say baptism saves?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3:21</a:t>
            </a:r>
          </a:p>
          <a:p>
            <a:r>
              <a:rPr lang="en-US" sz="2800" dirty="0"/>
              <a:t>“There is also an antitype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which </a:t>
            </a:r>
            <a:r>
              <a:rPr lang="en-US" sz="2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now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saves </a:t>
            </a:r>
            <a:r>
              <a:rPr lang="en-US" sz="2800" dirty="0"/>
              <a:t>us—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baptism</a:t>
            </a:r>
            <a:r>
              <a:rPr lang="en-US" sz="2800" dirty="0"/>
              <a:t> (not the removal of the filth of the flesh, but the answer of a good conscience toward God), through the resurrection of Jesus Christ”</a:t>
            </a:r>
          </a:p>
        </p:txBody>
      </p:sp>
    </p:spTree>
    <p:extLst>
      <p:ext uri="{BB962C8B-B14F-4D97-AF65-F5344CB8AC3E}">
        <p14:creationId xmlns:p14="http://schemas.microsoft.com/office/powerpoint/2010/main" val="120996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Through what </a:t>
            </a:r>
            <a:r>
              <a:rPr lang="en-US" dirty="0"/>
              <a:t>does the apostle Peter say baptism saves?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3:21</a:t>
            </a:r>
          </a:p>
          <a:p>
            <a:r>
              <a:rPr lang="en-US" sz="2800" dirty="0"/>
              <a:t>“There is also an antitype which now saves us—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baptism</a:t>
            </a:r>
            <a:r>
              <a:rPr lang="en-US" sz="2800" dirty="0"/>
              <a:t> (not the removal of the filth of the flesh, but the answer of a good conscience toward God), </a:t>
            </a:r>
            <a:r>
              <a:rPr lang="en-US" sz="28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through the resurrection of Jesus Christ</a:t>
            </a:r>
            <a:r>
              <a:rPr lang="en-US" sz="2800" dirty="0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21EC7-E862-49B0-9F46-387C9C39881B}"/>
              </a:ext>
            </a:extLst>
          </p:cNvPr>
          <p:cNvSpPr txBox="1"/>
          <p:nvPr/>
        </p:nvSpPr>
        <p:spPr>
          <a:xfrm>
            <a:off x="5834736" y="437867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(SAME AS PAUL: Col. 2:12)</a:t>
            </a:r>
          </a:p>
        </p:txBody>
      </p:sp>
    </p:spTree>
    <p:extLst>
      <p:ext uri="{BB962C8B-B14F-4D97-AF65-F5344CB8AC3E}">
        <p14:creationId xmlns:p14="http://schemas.microsoft.com/office/powerpoint/2010/main" val="56711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dirty="0"/>
              <a:t> kind of baptism saves?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525378" y="1226522"/>
            <a:ext cx="81627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3:20, 21</a:t>
            </a:r>
          </a:p>
          <a:p>
            <a:r>
              <a:rPr lang="en-US" sz="2600" dirty="0"/>
              <a:t>“…when once the Divine longsuffering waited in the days of Noah, while the ark was being prepared, in which a few, that is, eight souls, 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were saved through </a:t>
            </a:r>
            <a:r>
              <a:rPr lang="en-US" sz="26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water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2600" dirty="0"/>
              <a:t>21 </a:t>
            </a:r>
            <a:r>
              <a:rPr lang="en-US" sz="2600" u="sng" dirty="0"/>
              <a:t>There is also an antitype</a:t>
            </a:r>
            <a:r>
              <a:rPr lang="en-US" sz="2600" dirty="0"/>
              <a:t> which now saves us—</a:t>
            </a:r>
            <a:r>
              <a:rPr lang="en-US" sz="26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baptism</a:t>
            </a:r>
            <a:r>
              <a:rPr lang="en-US" sz="2600" dirty="0"/>
              <a:t> (not the removal of the filth of the flesh, but the answer of a good conscience toward God), through the resurrection of Jesus Christ”</a:t>
            </a:r>
          </a:p>
        </p:txBody>
      </p:sp>
    </p:spTree>
    <p:extLst>
      <p:ext uri="{BB962C8B-B14F-4D97-AF65-F5344CB8AC3E}">
        <p14:creationId xmlns:p14="http://schemas.microsoft.com/office/powerpoint/2010/main" val="1033671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BE0AD-87D0-4A1A-887B-97B53B5CE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 anchorCtr="0"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Peter taught water baptism now saves us.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He wrote to the same people Paul wrote to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THEREFORE </a:t>
            </a:r>
            <a:r>
              <a:rPr lang="en-US" dirty="0"/>
              <a:t>every passage in Galatians, Ephesians &amp; Colossians that speaks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baptism</a:t>
            </a:r>
            <a:r>
              <a:rPr lang="en-US" dirty="0"/>
              <a:t> is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water baptism </a:t>
            </a:r>
            <a:r>
              <a:rPr lang="en-US" dirty="0"/>
              <a:t>that </a:t>
            </a:r>
            <a:r>
              <a:rPr lang="en-US" i="1" dirty="0">
                <a:solidFill>
                  <a:srgbClr val="89C3E5"/>
                </a:solidFill>
              </a:rPr>
              <a:t>now saves us</a:t>
            </a:r>
            <a:r>
              <a:rPr lang="en-US" dirty="0"/>
              <a:t>!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It is the same gospel that was preached in the beginning on Pentecost in Acts 2!</a:t>
            </a:r>
          </a:p>
        </p:txBody>
      </p:sp>
    </p:spTree>
    <p:extLst>
      <p:ext uri="{BB962C8B-B14F-4D97-AF65-F5344CB8AC3E}">
        <p14:creationId xmlns:p14="http://schemas.microsoft.com/office/powerpoint/2010/main" val="145394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4EAEF7-05E2-4F09-AC8A-38E94F8D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biLevel thresh="25000"/>
          </a:blip>
          <a:srcRect t="20963" b="25373"/>
          <a:stretch/>
        </p:blipFill>
        <p:spPr>
          <a:xfrm>
            <a:off x="1759711" y="3157728"/>
            <a:ext cx="7384289" cy="758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41" y="272670"/>
            <a:ext cx="6231317" cy="2213127"/>
          </a:xfrm>
        </p:spPr>
        <p:txBody>
          <a:bodyPr/>
          <a:lstStyle/>
          <a:p>
            <a:r>
              <a:rPr lang="en-US" sz="6000" spc="6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GRACE</a:t>
            </a:r>
            <a:br>
              <a:rPr lang="en-US" sz="6000" spc="600" dirty="0">
                <a:ln>
                  <a:solidFill>
                    <a:schemeClr val="accent2"/>
                  </a:solidFill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DISPENSATIONALISM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C153-902B-40EC-8D0C-9CB309D499FC}"/>
              </a:ext>
            </a:extLst>
          </p:cNvPr>
          <p:cNvSpPr txBox="1"/>
          <p:nvPr/>
        </p:nvSpPr>
        <p:spPr>
          <a:xfrm>
            <a:off x="2471181" y="2485797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Hyperdispensationalism</a:t>
            </a:r>
            <a:r>
              <a:rPr lang="en-US" i="1" dirty="0"/>
              <a:t> | Mid-Acts Dispensationalism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576F7-6957-435D-BC35-4590CEFBC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" r="6025"/>
          <a:stretch/>
        </p:blipFill>
        <p:spPr>
          <a:xfrm>
            <a:off x="2157983" y="2905761"/>
            <a:ext cx="6559297" cy="12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EF817-DC2C-4294-809F-9D5C7860C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37  Now when they heard this, they were cut to the heart, and said to Peter and the rest of the apostles, "Men and brethren, what shall we do?"</a:t>
            </a:r>
          </a:p>
          <a:p>
            <a:r>
              <a:rPr lang="en-US" dirty="0"/>
              <a:t>38  Then Peter said to them, "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Repent</a:t>
            </a:r>
            <a:r>
              <a:rPr lang="en-US" dirty="0"/>
              <a:t>, </a:t>
            </a:r>
            <a:r>
              <a:rPr lang="en-US" u="dbl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u="sng" dirty="0">
                <a:solidFill>
                  <a:schemeClr val="tx1"/>
                </a:solidFill>
              </a:rPr>
              <a:t>let every one of you</a:t>
            </a:r>
            <a:r>
              <a:rPr lang="en-US" dirty="0"/>
              <a:t> be 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baptized</a:t>
            </a:r>
            <a:r>
              <a:rPr lang="en-US" dirty="0"/>
              <a:t> in the name of Jesus Christ for the remission of sins; and you shall receive the gift of the Holy Spirit.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8B198-FEDC-4131-8E5A-457ACD113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Acts 2:37,38</a:t>
            </a:r>
          </a:p>
        </p:txBody>
      </p:sp>
    </p:spTree>
    <p:extLst>
      <p:ext uri="{BB962C8B-B14F-4D97-AF65-F5344CB8AC3E}">
        <p14:creationId xmlns:p14="http://schemas.microsoft.com/office/powerpoint/2010/main" val="3629868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BE0AD-87D0-4A1A-887B-97B53B5CE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 anchorCtr="0"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Peter taught water baptism now saves us.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He wrote to the same people Paul wrote to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Therefore every passage in Galatians, Ephesians &amp; Colossians that speaks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baptism</a:t>
            </a:r>
            <a:r>
              <a:rPr lang="en-US" dirty="0"/>
              <a:t> is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water baptism </a:t>
            </a:r>
            <a:r>
              <a:rPr lang="en-US" dirty="0"/>
              <a:t>that </a:t>
            </a:r>
            <a:r>
              <a:rPr lang="en-US" i="1" dirty="0"/>
              <a:t>now saves us</a:t>
            </a:r>
            <a:r>
              <a:rPr lang="en-US" dirty="0"/>
              <a:t>!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It is the same gospel that was preached beginning on Pentecost in Acts 2!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the same gospel Paul obeyed!</a:t>
            </a:r>
          </a:p>
        </p:txBody>
      </p:sp>
    </p:spTree>
    <p:extLst>
      <p:ext uri="{BB962C8B-B14F-4D97-AF65-F5344CB8AC3E}">
        <p14:creationId xmlns:p14="http://schemas.microsoft.com/office/powerpoint/2010/main" val="8878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11455-DCA5-4AA5-898A-BEA0E927B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14  "Then he said, ‘The God of our fathers has chosen you that you should know His will, and see the Just One, and hear the voice of His mouth.</a:t>
            </a:r>
          </a:p>
          <a:p>
            <a:r>
              <a:rPr lang="en-US" dirty="0"/>
              <a:t>15  ‘For you will be His witness to all men of what you have seen and heard.</a:t>
            </a:r>
          </a:p>
          <a:p>
            <a:r>
              <a:rPr lang="en-US" dirty="0"/>
              <a:t>16  ‘And now why are you waiting? Arise and be baptized, and wash away your sins, calling on the name of the Lord.’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E85CE-169C-40B0-9913-CBF0A7F8E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Acts 22:14-16</a:t>
            </a:r>
          </a:p>
        </p:txBody>
      </p:sp>
    </p:spTree>
    <p:extLst>
      <p:ext uri="{BB962C8B-B14F-4D97-AF65-F5344CB8AC3E}">
        <p14:creationId xmlns:p14="http://schemas.microsoft.com/office/powerpoint/2010/main" val="82496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81FA-3E09-41AD-939F-CAD0C29CE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Are there two gospels?</a:t>
            </a:r>
          </a:p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Did Peter preach a different gospel from Paul?</a:t>
            </a: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Why did Paul thank God for not baptizing many of the Corinthians?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FC5AF-3523-497C-903F-0104C08A8B17}"/>
              </a:ext>
            </a:extLst>
          </p:cNvPr>
          <p:cNvSpPr txBox="1"/>
          <p:nvPr/>
        </p:nvSpPr>
        <p:spPr>
          <a:xfrm>
            <a:off x="6518247" y="1401070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NO!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62152D8-BC35-42BD-AC54-C368062D93B9}"/>
              </a:ext>
            </a:extLst>
          </p:cNvPr>
          <p:cNvSpPr/>
          <p:nvPr/>
        </p:nvSpPr>
        <p:spPr>
          <a:xfrm>
            <a:off x="5343787" y="1191237"/>
            <a:ext cx="629174" cy="1258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6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BA141-95BB-4BEF-B604-901F08A55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“12. All </a:t>
            </a:r>
            <a:r>
              <a:rPr lang="en-US" dirty="0"/>
              <a:t>believers are made members of the Body of Christ by One Divine BAPTISM (I Cor. 12:13), by which also they are identified with Christ in His death, burial and resurrection (Rom. 6:3,4). In light of I Corinthians 1:17, Ephesians 4:5, and Colossians 2:12, we affirm that water baptism has no place in God’s spiritual program for the Body of Christ in this dispensation of Grace.”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D65A2-8F24-4AF2-80AA-FC1FB1CB1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“Doctrinal Statement of the BEREAN Bible Society.” </a:t>
            </a:r>
            <a:r>
              <a:rPr lang="en-US" i="1" dirty="0">
                <a:effectLst/>
              </a:rPr>
              <a:t>Berean Bible Society</a:t>
            </a:r>
            <a:r>
              <a:rPr lang="en-US" dirty="0">
                <a:effectLst/>
              </a:rPr>
              <a:t>, www.bereanbiblesociety.org/doctrinal-statement-of-the-berean-bible-society/.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1628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6E7E9-D614-491B-90E6-70C5E4F6A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Why was Paul thankful to God for not baptizing many of the Corinthians?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Not because he resisted baptism (Acts 22:16)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Not because he thought baptism nullified salvation by “grace through faith” (Eph. 2:6; Col. 2:12, 13)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But, “lest anyone should say that I had </a:t>
            </a:r>
            <a:r>
              <a:rPr lang="en-US" u="sng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baptized in my own name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” (1 Cor. </a:t>
            </a:r>
            <a:r>
              <a:rPr lang="en-US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1:15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FBB64B7F-8BE4-4BDC-9C4C-95F3670D44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37" y="3464015"/>
            <a:ext cx="499281" cy="6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CFC69-F853-427C-B4A5-021DF3396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9" b="10170"/>
          <a:stretch/>
        </p:blipFill>
        <p:spPr>
          <a:xfrm>
            <a:off x="243465" y="1812022"/>
            <a:ext cx="8657070" cy="267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CD79C-628B-4D07-ACD0-9A92BD1A63E2}"/>
              </a:ext>
            </a:extLst>
          </p:cNvPr>
          <p:cNvSpPr txBox="1"/>
          <p:nvPr/>
        </p:nvSpPr>
        <p:spPr>
          <a:xfrm>
            <a:off x="243465" y="394283"/>
            <a:ext cx="865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aford" panose="020B0502030303020204" pitchFamily="34" charset="0"/>
              </a:rPr>
              <a:t>What Makes One A Disciple “of Paul,” </a:t>
            </a:r>
            <a:br>
              <a:rPr lang="en-US" sz="3200" dirty="0">
                <a:latin typeface="Seaford" panose="020B0502030303020204" pitchFamily="34" charset="0"/>
              </a:rPr>
            </a:br>
            <a:r>
              <a:rPr lang="en-US" sz="3200" dirty="0">
                <a:latin typeface="Seaford" panose="020B0502030303020204" pitchFamily="34" charset="0"/>
              </a:rPr>
              <a:t>“of Apollos,” “of Cephas,” or “</a:t>
            </a:r>
            <a:r>
              <a:rPr lang="en-US" sz="3200" u="sng" dirty="0">
                <a:solidFill>
                  <a:schemeClr val="accent1"/>
                </a:solidFill>
                <a:latin typeface="Seaford" panose="020B0502030303020204" pitchFamily="34" charset="0"/>
              </a:rPr>
              <a:t>of Christ</a:t>
            </a:r>
            <a:r>
              <a:rPr lang="en-US" sz="3200" dirty="0">
                <a:latin typeface="Seaford" panose="020B0502030303020204" pitchFamily="34" charset="0"/>
              </a:rPr>
              <a:t>”?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D6624-682F-47C2-9914-A511B9F3BED8}"/>
              </a:ext>
            </a:extLst>
          </p:cNvPr>
          <p:cNvSpPr txBox="1"/>
          <p:nvPr/>
        </p:nvSpPr>
        <p:spPr>
          <a:xfrm>
            <a:off x="3341535" y="4643965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Corinthians 1:12, 13</a:t>
            </a:r>
          </a:p>
        </p:txBody>
      </p:sp>
    </p:spTree>
    <p:extLst>
      <p:ext uri="{BB962C8B-B14F-4D97-AF65-F5344CB8AC3E}">
        <p14:creationId xmlns:p14="http://schemas.microsoft.com/office/powerpoint/2010/main" val="236506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81FA-3E09-41AD-939F-CAD0C29CE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Are there two gospels?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Did Peter preach a different gospel from Paul?</a:t>
            </a:r>
          </a:p>
          <a:p>
            <a:r>
              <a:rPr lang="en-US" sz="2800" dirty="0"/>
              <a:t>Why did Paul thank God for not baptizing many of the Corinthians?</a:t>
            </a:r>
          </a:p>
        </p:txBody>
      </p:sp>
    </p:spTree>
    <p:extLst>
      <p:ext uri="{BB962C8B-B14F-4D97-AF65-F5344CB8AC3E}">
        <p14:creationId xmlns:p14="http://schemas.microsoft.com/office/powerpoint/2010/main" val="245337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whom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did the apostle Peter write?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0162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1:1</a:t>
            </a:r>
          </a:p>
          <a:p>
            <a:r>
              <a:rPr lang="en-US" sz="2800" dirty="0"/>
              <a:t>“Peter, an apostle of Jesus Christ, To the pilgrims of the Dispersion in Pontus, Galatia, Cappadocia, Asia, and Bithynia,”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86985-E295-4CC5-A8B5-62F84C236C8F}"/>
              </a:ext>
            </a:extLst>
          </p:cNvPr>
          <p:cNvSpPr txBox="1"/>
          <p:nvPr/>
        </p:nvSpPr>
        <p:spPr>
          <a:xfrm>
            <a:off x="672275" y="4114800"/>
            <a:ext cx="1686680" cy="801529"/>
          </a:xfrm>
          <a:prstGeom prst="upArrow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Galatians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E334D-D6FB-4B47-8830-1D382F2F1F35}"/>
              </a:ext>
            </a:extLst>
          </p:cNvPr>
          <p:cNvSpPr txBox="1"/>
          <p:nvPr/>
        </p:nvSpPr>
        <p:spPr>
          <a:xfrm>
            <a:off x="2863395" y="4114799"/>
            <a:ext cx="3845926" cy="801529"/>
          </a:xfrm>
          <a:prstGeom prst="upArrow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Ephesians &amp; Colossians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1A7D8E-78A6-4FB5-B309-91909A0A82C3}"/>
              </a:ext>
            </a:extLst>
          </p:cNvPr>
          <p:cNvCxnSpPr/>
          <p:nvPr/>
        </p:nvCxnSpPr>
        <p:spPr>
          <a:xfrm>
            <a:off x="1064654" y="3923763"/>
            <a:ext cx="1137633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855B9-16E9-4B07-89B5-DE3ADC59005C}"/>
              </a:ext>
            </a:extLst>
          </p:cNvPr>
          <p:cNvCxnSpPr/>
          <p:nvPr/>
        </p:nvCxnSpPr>
        <p:spPr>
          <a:xfrm>
            <a:off x="4419604" y="3891565"/>
            <a:ext cx="777019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Were these Christians saved by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1:2</a:t>
            </a:r>
          </a:p>
          <a:p>
            <a:r>
              <a:rPr lang="en-US" sz="2800" dirty="0"/>
              <a:t>“elect according to the foreknowledge of God the Father, in sanctification of the Spirit, for obedience and sprinkling of the blood of Jesus Christ: Grace to you and peace be multiplied.”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A0A6E-1017-4252-9415-4D34CE274B6D}"/>
              </a:ext>
            </a:extLst>
          </p:cNvPr>
          <p:cNvSpPr txBox="1"/>
          <p:nvPr/>
        </p:nvSpPr>
        <p:spPr>
          <a:xfrm>
            <a:off x="572835" y="152493"/>
            <a:ext cx="815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“Yet if anyone suffers as a Christian, let him not be ashamed…” (1 Pet. 4:16)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6F0FA-C375-4760-B3AF-3BB3FBFAD567}"/>
              </a:ext>
            </a:extLst>
          </p:cNvPr>
          <p:cNvCxnSpPr/>
          <p:nvPr/>
        </p:nvCxnSpPr>
        <p:spPr>
          <a:xfrm>
            <a:off x="1206110" y="3034530"/>
            <a:ext cx="854721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85E00E-68A4-4029-B13F-C02D6F3F51D5}"/>
              </a:ext>
            </a:extLst>
          </p:cNvPr>
          <p:cNvCxnSpPr/>
          <p:nvPr/>
        </p:nvCxnSpPr>
        <p:spPr>
          <a:xfrm>
            <a:off x="4809992" y="3034530"/>
            <a:ext cx="2438619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3407F9-949E-4B15-8389-C3E1DC5154CF}"/>
              </a:ext>
            </a:extLst>
          </p:cNvPr>
          <p:cNvCxnSpPr/>
          <p:nvPr/>
        </p:nvCxnSpPr>
        <p:spPr>
          <a:xfrm>
            <a:off x="4019717" y="3445590"/>
            <a:ext cx="2216926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29BD0-F6EC-49AA-88A2-A99351A755F5}"/>
              </a:ext>
            </a:extLst>
          </p:cNvPr>
          <p:cNvCxnSpPr/>
          <p:nvPr/>
        </p:nvCxnSpPr>
        <p:spPr>
          <a:xfrm>
            <a:off x="1048677" y="4318045"/>
            <a:ext cx="854721" cy="0"/>
          </a:xfrm>
          <a:prstGeom prst="line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1992094-F0B1-486A-803B-BC7D938DBDD1}"/>
              </a:ext>
            </a:extLst>
          </p:cNvPr>
          <p:cNvSpPr/>
          <p:nvPr/>
        </p:nvSpPr>
        <p:spPr>
          <a:xfrm>
            <a:off x="4545877" y="3925808"/>
            <a:ext cx="2097248" cy="417164"/>
          </a:xfrm>
          <a:prstGeom prst="rect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3EA68-0CC8-40D8-A899-34661B6D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1284336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Did </a:t>
            </a:r>
            <a:r>
              <a:rPr lang="en-US" b="1" dirty="0">
                <a:solidFill>
                  <a:schemeClr val="tx1"/>
                </a:solidFill>
              </a:rPr>
              <a:t>Peter and Paul </a:t>
            </a:r>
            <a:r>
              <a:rPr lang="en-US" dirty="0">
                <a:solidFill>
                  <a:schemeClr val="accent6"/>
                </a:solidFill>
              </a:rPr>
              <a:t>write to the same people?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940777" y="1894742"/>
            <a:ext cx="7420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1:2</a:t>
            </a:r>
          </a:p>
          <a:p>
            <a:r>
              <a:rPr lang="en-US" sz="2800" dirty="0"/>
              <a:t>“elect according to the foreknowledge of God the Father, in sanctification of the Spirit, for obedience and sprinkling of the blood of Jesus Christ: Grace to you and peace be multiplied.”</a:t>
            </a:r>
          </a:p>
        </p:txBody>
      </p:sp>
    </p:spTree>
    <p:extLst>
      <p:ext uri="{BB962C8B-B14F-4D97-AF65-F5344CB8AC3E}">
        <p14:creationId xmlns:p14="http://schemas.microsoft.com/office/powerpoint/2010/main" val="186073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281355" y="421372"/>
            <a:ext cx="33630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1:2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elect</a:t>
            </a:r>
            <a:r>
              <a:rPr lang="en-US" sz="2400" dirty="0"/>
              <a:t> according to </a:t>
            </a:r>
            <a:r>
              <a:rPr lang="en-US" sz="2400" dirty="0">
                <a:solidFill>
                  <a:schemeClr val="accent1"/>
                </a:solidFill>
              </a:rPr>
              <a:t>the foreknowledge of God the Father</a:t>
            </a:r>
            <a:r>
              <a:rPr lang="en-US" sz="2400" dirty="0"/>
              <a:t>, in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sanctification of the Spirit</a:t>
            </a:r>
            <a:r>
              <a:rPr lang="en-US" sz="2400" dirty="0"/>
              <a:t>, for obedience and sprinkling of the blood of Jesus Christ: </a:t>
            </a:r>
            <a:r>
              <a:rPr lang="en-US" sz="2400" dirty="0">
                <a:solidFill>
                  <a:schemeClr val="accent4"/>
                </a:solidFill>
              </a:rPr>
              <a:t>Grace to you </a:t>
            </a:r>
            <a:r>
              <a:rPr lang="en-US" sz="2400" dirty="0"/>
              <a:t>and peace be multiplied.”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E8DDCB-BAD6-4E01-9F4B-AE60AA702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3978" y="421372"/>
            <a:ext cx="5002822" cy="4354160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Ephesians 1:2-4</a:t>
            </a:r>
          </a:p>
          <a:p>
            <a:r>
              <a:rPr lang="en-US" dirty="0"/>
              <a:t>2  </a:t>
            </a:r>
            <a:r>
              <a:rPr lang="en-US" dirty="0">
                <a:solidFill>
                  <a:schemeClr val="accent4"/>
                </a:solidFill>
              </a:rPr>
              <a:t>Grace to you </a:t>
            </a:r>
            <a:r>
              <a:rPr lang="en-US" dirty="0"/>
              <a:t>and peace from God our Father and the Lord Jesus Christ.</a:t>
            </a:r>
          </a:p>
          <a:p>
            <a:r>
              <a:rPr lang="en-US" dirty="0"/>
              <a:t>3  Blessed be the God and Father of our Lord Jesus Christ, who has blessed us with every spiritual blessing in the heavenly places in Christ,</a:t>
            </a:r>
          </a:p>
          <a:p>
            <a:r>
              <a:rPr lang="en-US" dirty="0"/>
              <a:t>4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just as He chose us </a:t>
            </a:r>
            <a:r>
              <a:rPr lang="en-US" dirty="0"/>
              <a:t>in Him </a:t>
            </a:r>
            <a:r>
              <a:rPr lang="en-US" dirty="0">
                <a:solidFill>
                  <a:schemeClr val="accent1"/>
                </a:solidFill>
              </a:rPr>
              <a:t>before the foundation of the world</a:t>
            </a:r>
            <a:r>
              <a:rPr lang="en-US" dirty="0"/>
              <a:t>, that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 should be holy and without blame before Him in love</a:t>
            </a:r>
            <a:r>
              <a:rPr lang="en-US" dirty="0"/>
              <a:t>,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BE9E6BE-678C-42D6-BE40-578207984984}"/>
              </a:ext>
            </a:extLst>
          </p:cNvPr>
          <p:cNvSpPr txBox="1">
            <a:spLocks/>
          </p:cNvSpPr>
          <p:nvPr/>
        </p:nvSpPr>
        <p:spPr>
          <a:xfrm>
            <a:off x="491968" y="30114"/>
            <a:ext cx="8160063" cy="48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6"/>
                </a:solidFill>
              </a:rPr>
              <a:t>Did Peter and Paul write to the same people?</a:t>
            </a:r>
          </a:p>
        </p:txBody>
      </p:sp>
    </p:spTree>
    <p:extLst>
      <p:ext uri="{BB962C8B-B14F-4D97-AF65-F5344CB8AC3E}">
        <p14:creationId xmlns:p14="http://schemas.microsoft.com/office/powerpoint/2010/main" val="33360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2CF4B7-B761-4470-9B15-B93055CEB0B1}"/>
              </a:ext>
            </a:extLst>
          </p:cNvPr>
          <p:cNvSpPr txBox="1"/>
          <p:nvPr/>
        </p:nvSpPr>
        <p:spPr>
          <a:xfrm>
            <a:off x="281355" y="421372"/>
            <a:ext cx="33630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Peter 1:2</a:t>
            </a:r>
          </a:p>
          <a:p>
            <a:r>
              <a:rPr lang="en-US" sz="2400" dirty="0"/>
              <a:t>“elect according to the foreknowledge of God the Father, in sanctification of the Spirit, for obedience and sprinkling </a:t>
            </a:r>
            <a:r>
              <a:rPr lang="en-US" sz="2400" u="sng" dirty="0"/>
              <a:t>of the blood of Jesus Christ</a:t>
            </a:r>
            <a:r>
              <a:rPr lang="en-US" sz="2400" dirty="0"/>
              <a:t>: Grace to you and peace be multiplied.”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E8DDCB-BAD6-4E01-9F4B-AE60AA702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9147" y="341994"/>
            <a:ext cx="5002822" cy="32713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Ephesians 1:7  </a:t>
            </a:r>
          </a:p>
          <a:p>
            <a:r>
              <a:rPr lang="en-US" dirty="0"/>
              <a:t>In Him we have redemption </a:t>
            </a:r>
            <a:r>
              <a:rPr lang="en-US" u="sng" dirty="0">
                <a:solidFill>
                  <a:schemeClr val="tx1"/>
                </a:solidFill>
              </a:rPr>
              <a:t>through His blood</a:t>
            </a:r>
            <a:r>
              <a:rPr lang="en-US" dirty="0"/>
              <a:t>, the forgiveness of sins, according to the riches of His grace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DE5A30A-7200-4480-A916-69519CDB8127}"/>
              </a:ext>
            </a:extLst>
          </p:cNvPr>
          <p:cNvSpPr txBox="1">
            <a:spLocks/>
          </p:cNvSpPr>
          <p:nvPr/>
        </p:nvSpPr>
        <p:spPr>
          <a:xfrm>
            <a:off x="491968" y="30114"/>
            <a:ext cx="8160063" cy="48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DB9A8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6"/>
                </a:solidFill>
              </a:rPr>
              <a:t>Did Peter and Paul write to the same people?</a:t>
            </a:r>
          </a:p>
        </p:txBody>
      </p:sp>
    </p:spTree>
    <p:extLst>
      <p:ext uri="{BB962C8B-B14F-4D97-AF65-F5344CB8AC3E}">
        <p14:creationId xmlns:p14="http://schemas.microsoft.com/office/powerpoint/2010/main" val="12231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8186F5-7C31-451A-B5E5-798EF94B2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71204"/>
              </p:ext>
            </p:extLst>
          </p:nvPr>
        </p:nvGraphicFramePr>
        <p:xfrm>
          <a:off x="515112" y="242267"/>
          <a:ext cx="8113776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6888">
                  <a:extLst>
                    <a:ext uri="{9D8B030D-6E8A-4147-A177-3AD203B41FA5}">
                      <a16:colId xmlns:a16="http://schemas.microsoft.com/office/drawing/2014/main" val="3057747001"/>
                    </a:ext>
                  </a:extLst>
                </a:gridCol>
                <a:gridCol w="4056888">
                  <a:extLst>
                    <a:ext uri="{9D8B030D-6E8A-4147-A177-3AD203B41FA5}">
                      <a16:colId xmlns:a16="http://schemas.microsoft.com/office/drawing/2014/main" val="4192273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PAUL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PETER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564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Eph. 1:3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“Blessed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God and Father of our Lord Jesus Christ…”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u="none" dirty="0"/>
                        <a:t>1 Pet. 1:3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Blessed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God and Father of our Lord Jesus Christ…”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8190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 3:8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“But now you yourselves are to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put off all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these: anger, wrath, malice, blasphemy, filthy language out of your mouth.”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u="none" dirty="0"/>
                        <a:t>1 Pet. 2:1</a:t>
                      </a:r>
                      <a:r>
                        <a:rPr lang="en-US" sz="2000" dirty="0"/>
                        <a:t>,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Therefore,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laying aside all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malice, all deceit, hypocrisy, envy, and all evil speaking”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417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Eph 5:21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submitting to one another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fear of God.”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sz="2000" b="1" u="none" dirty="0"/>
                        <a:t>1 Pet. 5:5</a:t>
                      </a:r>
                      <a:r>
                        <a:rPr lang="en-US" sz="2000" dirty="0"/>
                        <a:t>, “…Yes, all of you </a:t>
                      </a:r>
                      <a:r>
                        <a:rPr lang="en-US" sz="2000" u="sng" dirty="0"/>
                        <a:t>be submissive to one another</a:t>
                      </a:r>
                      <a:r>
                        <a:rPr lang="en-US" sz="2000" dirty="0"/>
                        <a:t>…”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11750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Eph. 5:22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“Wives,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submit to your own husbands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as to the Lord.”</a:t>
                      </a:r>
                      <a:endParaRPr lang="en-US" sz="20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Pet. 3:1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“Wives, likewise,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submissive to your own husbands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  <a:endParaRPr lang="en-US" sz="20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402207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43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1736</Words>
  <Application>Microsoft Office PowerPoint</Application>
  <PresentationFormat>On-screen Show (16:9)</PresentationFormat>
  <Paragraphs>120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Aharoni</vt:lpstr>
      <vt:lpstr>Arial</vt:lpstr>
      <vt:lpstr>Bradley Hand ITC</vt:lpstr>
      <vt:lpstr>Calibri</vt:lpstr>
      <vt:lpstr>Seaford</vt:lpstr>
      <vt:lpstr>Segoe UI Black</vt:lpstr>
      <vt:lpstr>Trebuchet MS</vt:lpstr>
      <vt:lpstr>Wingdings</vt:lpstr>
      <vt:lpstr>Default</vt:lpstr>
      <vt:lpstr>PowerPoint Presentation</vt:lpstr>
      <vt:lpstr>GRACE DISPENSATIONALISM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2021-08-14T16:46:29Z</dcterms:created>
  <dcterms:modified xsi:type="dcterms:W3CDTF">2021-08-14T17:24:48Z</dcterms:modified>
</cp:coreProperties>
</file>