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Lst>
  <p:sldSz cx="9144000" cy="6858000" type="screen4x3"/>
  <p:notesSz cx="6858000" cy="9144000"/>
  <p:embeddedFontLst>
    <p:embeddedFont>
      <p:font typeface="Georgia" panose="02040502050405020303" pitchFamily="18" charset="0"/>
      <p:regular r:id="rId11"/>
      <p:bold r:id="rId12"/>
      <p:italic r:id="rId13"/>
      <p:boldItalic r:id="rId14"/>
    </p:embeddedFont>
    <p:embeddedFont>
      <p:font typeface="Calibri" panose="020F0502020204030204" pitchFamily="34" charset="0"/>
      <p:regular r:id="rId15"/>
      <p:bold r:id="rId16"/>
      <p:italic r:id="rId17"/>
      <p:boldItalic r:id="rId18"/>
    </p:embeddedFont>
    <p:embeddedFont>
      <p:font typeface="Bodoni Book Italic" panose="02000506080000090003" pitchFamily="2" charset="0"/>
      <p:italic r:id="rId19"/>
    </p:embeddedFont>
    <p:embeddedFont>
      <p:font typeface="Berlin Sans FB Demi" panose="020E0802020502020306" pitchFamily="34" charset="0"/>
      <p:bold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0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0">
          <a:blip r:embed="rId2">
            <a:extLst>
              <a:ext uri="{BEBA8EAE-BF5A-486C-A8C5-ECC9F3942E4B}">
                <a14:imgProps xmlns:a14="http://schemas.microsoft.com/office/drawing/2010/main">
                  <a14:imgLayer r:embed="rId3">
                    <a14:imgEffect>
                      <a14:brightnessContrast bright="10000"/>
                    </a14:imgEffect>
                  </a14:imgLayer>
                </a14:imgProp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4275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Title Slide">
    <p:bg>
      <p:bgPr>
        <a:blipFill dpi="0" rotWithShape="0">
          <a:blip r:embed="rId2">
            <a:extLst>
              <a:ext uri="{BEBA8EAE-BF5A-486C-A8C5-ECC9F3942E4B}">
                <a14:imgProps xmlns:a14="http://schemas.microsoft.com/office/drawing/2010/main">
                  <a14:imgLayer r:embed="rId3">
                    <a14:imgEffect>
                      <a14:brightnessContrast bright="10000"/>
                    </a14:imgEffect>
                  </a14:imgLayer>
                </a14:imgProp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1043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 Title and Content">
    <p:bg>
      <p:bgPr>
        <a:blipFill dpi="0" rotWithShape="0">
          <a:blip r:embed="rId2">
            <a:extLst>
              <a:ext uri="{BEBA8EAE-BF5A-486C-A8C5-ECC9F3942E4B}">
                <a14:imgProps xmlns:a14="http://schemas.microsoft.com/office/drawing/2010/main">
                  <a14:imgLayer r:embed="rId3">
                    <a14:imgEffect>
                      <a14:brightnessContrast bright="29000" contrast="7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1"/>
          </p:nvPr>
        </p:nvSpPr>
        <p:spPr>
          <a:xfrm>
            <a:off x="493873" y="651350"/>
            <a:ext cx="6267484" cy="3652171"/>
          </a:xfrm>
        </p:spPr>
        <p:txBody>
          <a:bodyPr anchor="ctr"/>
          <a:lstStyle>
            <a:lvl1pPr algn="ctr">
              <a:defRPr/>
            </a:lvl1pPr>
            <a:lvl2pPr algn="ctr">
              <a:defRPr/>
            </a:lvl2pPr>
            <a:lvl3pPr algn="ctr">
              <a:defRPr/>
            </a:lvl3pPr>
            <a:lvl4pPr algn="ctr">
              <a:defRPr/>
            </a:lvl4pPr>
            <a:lvl5pPr algn="ct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58726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le and Content">
    <p:bg>
      <p:bgPr>
        <a:blipFill dpi="0" rotWithShape="0">
          <a:blip r:embed="rId2">
            <a:extLst>
              <a:ext uri="{BEBA8EAE-BF5A-486C-A8C5-ECC9F3942E4B}">
                <a14:imgProps xmlns:a14="http://schemas.microsoft.com/office/drawing/2010/main">
                  <a14:imgLayer r:embed="rId3">
                    <a14:imgEffect>
                      <a14:brightnessContrast bright="29000" contrast="7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1"/>
          </p:nvPr>
        </p:nvSpPr>
        <p:spPr>
          <a:xfrm>
            <a:off x="493873" y="651350"/>
            <a:ext cx="6267484" cy="3652171"/>
          </a:xfrm>
        </p:spPr>
        <p:txBody>
          <a:bodyPr anchor="ctr"/>
          <a:lstStyle>
            <a:lvl1pPr algn="ctr">
              <a:defRPr/>
            </a:lvl1pPr>
            <a:lvl2pPr algn="ctr">
              <a:defRPr/>
            </a:lvl2pPr>
            <a:lvl3pPr algn="ctr">
              <a:defRPr/>
            </a:lvl3pPr>
            <a:lvl4pPr algn="ctr">
              <a:defRPr/>
            </a:lvl4pPr>
            <a:lvl5pPr algn="ct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Box 3"/>
          <p:cNvSpPr txBox="1"/>
          <p:nvPr/>
        </p:nvSpPr>
        <p:spPr>
          <a:xfrm>
            <a:off x="493873" y="5862934"/>
            <a:ext cx="1838965" cy="461665"/>
          </a:xfrm>
          <a:prstGeom prst="rect">
            <a:avLst/>
          </a:prstGeom>
          <a:noFill/>
        </p:spPr>
        <p:txBody>
          <a:bodyPr wrap="none" rtlCol="0">
            <a:spAutoFit/>
          </a:bodyPr>
          <a:lstStyle/>
          <a:p>
            <a:pPr algn="ctr"/>
            <a:r>
              <a:rPr lang="en-US" sz="2400" i="1" spc="50" dirty="0">
                <a:solidFill>
                  <a:prstClr val="black"/>
                </a:solidFill>
                <a:latin typeface="Bodoni Book Italic" panose="02000506080000090003" pitchFamily="2" charset="0"/>
              </a:rPr>
              <a:t>Consequences</a:t>
            </a:r>
          </a:p>
        </p:txBody>
      </p:sp>
    </p:spTree>
    <p:extLst>
      <p:ext uri="{BB962C8B-B14F-4D97-AF65-F5344CB8AC3E}">
        <p14:creationId xmlns:p14="http://schemas.microsoft.com/office/powerpoint/2010/main" val="1329049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p:bg>
      <p:bgPr>
        <a:blipFill dpi="0" rotWithShape="0">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2"/>
          </p:nvPr>
        </p:nvSpPr>
        <p:spPr>
          <a:xfrm>
            <a:off x="408525" y="1417637"/>
            <a:ext cx="8278275" cy="4649621"/>
          </a:xfrm>
        </p:spPr>
        <p:txBody>
          <a:bodyPr lIns="91440" anchor="t" anchorCtr="0"/>
          <a:lstStyle>
            <a:lvl1pPr algn="l">
              <a:defRPr>
                <a:solidFill>
                  <a:schemeClr val="bg1"/>
                </a:solidFill>
              </a:defRPr>
            </a:lvl1pPr>
            <a:lvl2pPr algn="l">
              <a:defRPr>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408525" y="274638"/>
            <a:ext cx="8278275" cy="1143000"/>
          </a:xfrm>
        </p:spPr>
        <p:txBody>
          <a:bodyPr/>
          <a:lstStyle>
            <a:lvl1pPr>
              <a:defRPr>
                <a:solidFill>
                  <a:schemeClr val="bg1"/>
                </a:solidFill>
                <a:latin typeface="Trajan Pro" pitchFamily="18" charset="0"/>
                <a:cs typeface="Adobe Arabic" pitchFamily="18" charset="-78"/>
              </a:defRPr>
            </a:lvl1pPr>
          </a:lstStyle>
          <a:p>
            <a:r>
              <a:rPr lang="en-US" smtClean="0"/>
              <a:t>Click to edit Master title style</a:t>
            </a:r>
            <a:endParaRPr lang="en-US" dirty="0"/>
          </a:p>
        </p:txBody>
      </p:sp>
    </p:spTree>
    <p:extLst>
      <p:ext uri="{BB962C8B-B14F-4D97-AF65-F5344CB8AC3E}">
        <p14:creationId xmlns:p14="http://schemas.microsoft.com/office/powerpoint/2010/main" val="1860517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Title Only">
    <p:bg>
      <p:bgPr>
        <a:blipFill dpi="0" rotWithShape="0">
          <a:blip r:embed="rId2">
            <a:extLst>
              <a:ext uri="{BEBA8EAE-BF5A-486C-A8C5-ECC9F3942E4B}">
                <a14:imgProps xmlns:a14="http://schemas.microsoft.com/office/drawing/2010/main">
                  <a14:imgLayer r:embed="rId3">
                    <a14:imgEffect>
                      <a14:artisticGlowDiffused/>
                    </a14:imgEffect>
                    <a14:imgEffect>
                      <a14:brightnessContrast bright="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2"/>
          </p:nvPr>
        </p:nvSpPr>
        <p:spPr>
          <a:xfrm>
            <a:off x="408525" y="1417637"/>
            <a:ext cx="8278275" cy="4649621"/>
          </a:xfrm>
        </p:spPr>
        <p:txBody>
          <a:bodyPr lIns="91440" anchor="t" anchorCtr="0"/>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408525" y="274638"/>
            <a:ext cx="8278275" cy="1143000"/>
          </a:xfrm>
        </p:spPr>
        <p:txBody>
          <a:bodyPr/>
          <a:lstStyle>
            <a:lvl1pPr>
              <a:defRPr>
                <a:latin typeface="Trajan Pro" pitchFamily="18" charset="0"/>
                <a:cs typeface="Adobe Arabic" pitchFamily="18" charset="-78"/>
              </a:defRPr>
            </a:lvl1pPr>
          </a:lstStyle>
          <a:p>
            <a:r>
              <a:rPr lang="en-US" smtClean="0"/>
              <a:t>Click to edit Master title style</a:t>
            </a:r>
            <a:endParaRPr lang="en-US"/>
          </a:p>
        </p:txBody>
      </p:sp>
    </p:spTree>
    <p:extLst>
      <p:ext uri="{BB962C8B-B14F-4D97-AF65-F5344CB8AC3E}">
        <p14:creationId xmlns:p14="http://schemas.microsoft.com/office/powerpoint/2010/main" val="3739835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9879B89-528E-41A3-B94E-5F5CC555AAC8}" type="datetimeFigureOut">
              <a:rPr lang="en-US" smtClean="0"/>
              <a:pPr/>
              <a:t>10/31/2015</a:t>
            </a:fld>
            <a:endParaRPr lang="en-US"/>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6E94F5-364E-4E01-823D-0390C581FAD4}" type="slidenum">
              <a:rPr lang="en-US" smtClean="0"/>
              <a:pPr/>
              <a:t>‹#›</a:t>
            </a:fld>
            <a:endParaRPr lang="en-US"/>
          </a:p>
        </p:txBody>
      </p:sp>
    </p:spTree>
    <p:extLst>
      <p:ext uri="{BB962C8B-B14F-4D97-AF65-F5344CB8AC3E}">
        <p14:creationId xmlns:p14="http://schemas.microsoft.com/office/powerpoint/2010/main" val="1699168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879B89-528E-41A3-B94E-5F5CC555AAC8}" type="datetimeFigureOut">
              <a:rPr lang="en-US" smtClean="0"/>
              <a:pPr/>
              <a:t>10/31/2015</a:t>
            </a:fld>
            <a:endParaRPr lang="en-US"/>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6E94F5-364E-4E01-823D-0390C581FAD4}" type="slidenum">
              <a:rPr lang="en-US" smtClean="0"/>
              <a:pPr/>
              <a:t>‹#›</a:t>
            </a:fld>
            <a:endParaRPr lang="en-US"/>
          </a:p>
        </p:txBody>
      </p:sp>
    </p:spTree>
    <p:extLst>
      <p:ext uri="{BB962C8B-B14F-4D97-AF65-F5344CB8AC3E}">
        <p14:creationId xmlns:p14="http://schemas.microsoft.com/office/powerpoint/2010/main" val="1685479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879B89-528E-41A3-B94E-5F5CC555AAC8}" type="datetimeFigureOut">
              <a:rPr lang="en-US" smtClean="0"/>
              <a:pPr/>
              <a:t>10/31/2015</a:t>
            </a:fld>
            <a:endParaRPr lang="en-US"/>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6E94F5-364E-4E01-823D-0390C581FAD4}" type="slidenum">
              <a:rPr lang="en-US" smtClean="0"/>
              <a:pPr/>
              <a:t>‹#›</a:t>
            </a:fld>
            <a:endParaRPr lang="en-US"/>
          </a:p>
        </p:txBody>
      </p:sp>
    </p:spTree>
    <p:extLst>
      <p:ext uri="{BB962C8B-B14F-4D97-AF65-F5344CB8AC3E}">
        <p14:creationId xmlns:p14="http://schemas.microsoft.com/office/powerpoint/2010/main" val="338201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1"/>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Georgia" pitchFamily="18" charset="0"/>
              </a:defRPr>
            </a:lvl1pPr>
          </a:lstStyle>
          <a:p>
            <a:fld id="{C9879B89-528E-41A3-B94E-5F5CC555AAC8}" type="datetimeFigureOut">
              <a:rPr lang="en-US" smtClean="0"/>
              <a:pPr/>
              <a:t>10/31/2015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Georgia" pitchFamily="18" charset="0"/>
              </a:defRPr>
            </a:lvl1pPr>
          </a:lstStyle>
          <a:p>
            <a:fld id="{466E94F5-364E-4E01-823D-0390C581FAD4}" type="slidenum">
              <a:rPr lang="en-US" smtClean="0"/>
              <a:pPr/>
              <a:t>‹#›</a:t>
            </a:fld>
            <a:endParaRPr lang="en-US"/>
          </a:p>
        </p:txBody>
      </p:sp>
    </p:spTree>
    <p:extLst>
      <p:ext uri="{BB962C8B-B14F-4D97-AF65-F5344CB8AC3E}">
        <p14:creationId xmlns:p14="http://schemas.microsoft.com/office/powerpoint/2010/main" val="42285144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defTabSz="457200" rtl="0" eaLnBrk="1" fontAlgn="base" hangingPunct="1">
        <a:spcBef>
          <a:spcPct val="0"/>
        </a:spcBef>
        <a:spcAft>
          <a:spcPct val="0"/>
        </a:spcAft>
        <a:defRPr sz="4400" kern="1200">
          <a:solidFill>
            <a:schemeClr val="tx1"/>
          </a:solidFill>
          <a:latin typeface="+mn-lt"/>
          <a:ea typeface="MS PGothic" pitchFamily="34" charset="-128"/>
          <a:cs typeface="Book"/>
        </a:defRPr>
      </a:lvl1pPr>
      <a:lvl2pPr algn="ctr" defTabSz="457200" rtl="0" eaLnBrk="1" fontAlgn="base" hangingPunct="1">
        <a:spcBef>
          <a:spcPct val="0"/>
        </a:spcBef>
        <a:spcAft>
          <a:spcPct val="0"/>
        </a:spcAft>
        <a:defRPr sz="4400">
          <a:solidFill>
            <a:schemeClr val="tx1"/>
          </a:solidFill>
          <a:latin typeface="Georgia" pitchFamily="18" charset="0"/>
          <a:ea typeface="MS PGothic" pitchFamily="34" charset="-128"/>
          <a:cs typeface="ＭＳ Ｐゴシック" charset="0"/>
        </a:defRPr>
      </a:lvl2pPr>
      <a:lvl3pPr algn="ctr" defTabSz="457200" rtl="0" eaLnBrk="1" fontAlgn="base" hangingPunct="1">
        <a:spcBef>
          <a:spcPct val="0"/>
        </a:spcBef>
        <a:spcAft>
          <a:spcPct val="0"/>
        </a:spcAft>
        <a:defRPr sz="4400">
          <a:solidFill>
            <a:schemeClr val="tx1"/>
          </a:solidFill>
          <a:latin typeface="Georgia" pitchFamily="18" charset="0"/>
          <a:ea typeface="MS PGothic" pitchFamily="34" charset="-128"/>
          <a:cs typeface="ＭＳ Ｐゴシック" charset="0"/>
        </a:defRPr>
      </a:lvl3pPr>
      <a:lvl4pPr algn="ctr" defTabSz="457200" rtl="0" eaLnBrk="1" fontAlgn="base" hangingPunct="1">
        <a:spcBef>
          <a:spcPct val="0"/>
        </a:spcBef>
        <a:spcAft>
          <a:spcPct val="0"/>
        </a:spcAft>
        <a:defRPr sz="4400">
          <a:solidFill>
            <a:schemeClr val="tx1"/>
          </a:solidFill>
          <a:latin typeface="Georgia" pitchFamily="18" charset="0"/>
          <a:ea typeface="MS PGothic" pitchFamily="34" charset="-128"/>
          <a:cs typeface="ＭＳ Ｐゴシック" charset="0"/>
        </a:defRPr>
      </a:lvl4pPr>
      <a:lvl5pPr algn="ctr" defTabSz="457200" rtl="0" eaLnBrk="1" fontAlgn="base" hangingPunct="1">
        <a:spcBef>
          <a:spcPct val="0"/>
        </a:spcBef>
        <a:spcAft>
          <a:spcPct val="0"/>
        </a:spcAft>
        <a:defRPr sz="4400">
          <a:solidFill>
            <a:schemeClr val="tx1"/>
          </a:solidFill>
          <a:latin typeface="Georgia" pitchFamily="18"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bg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mn-lt"/>
          <a:ea typeface="MS PGothic" pitchFamily="34" charset="-128"/>
          <a:cs typeface="Book"/>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MS PGothic" pitchFamily="34" charset="-128"/>
          <a:cs typeface="Book"/>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MS PGothic" pitchFamily="34" charset="-128"/>
          <a:cs typeface="Book"/>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Book"/>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477000"/>
            <a:ext cx="9144000" cy="400110"/>
          </a:xfrm>
          <a:prstGeom prst="rect">
            <a:avLst/>
          </a:prstGeom>
          <a:noFill/>
        </p:spPr>
        <p:txBody>
          <a:bodyPr wrap="square" rtlCol="0">
            <a:spAutoFit/>
          </a:bodyPr>
          <a:lstStyle/>
          <a:p>
            <a:pPr algn="ctr"/>
            <a:r>
              <a:rPr lang="en-US" sz="2000" spc="300" dirty="0">
                <a:solidFill>
                  <a:prstClr val="white">
                    <a:lumMod val="75000"/>
                  </a:prstClr>
                </a:solidFill>
                <a:latin typeface="Bodoni Book Italic" panose="02000506080000090003" pitchFamily="2" charset="0"/>
              </a:rPr>
              <a:t>Part 5</a:t>
            </a:r>
          </a:p>
        </p:txBody>
      </p:sp>
    </p:spTree>
    <p:extLst>
      <p:ext uri="{BB962C8B-B14F-4D97-AF65-F5344CB8AC3E}">
        <p14:creationId xmlns:p14="http://schemas.microsoft.com/office/powerpoint/2010/main" val="2030513134"/>
      </p:ext>
    </p:extLst>
  </p:cSld>
  <p:clrMapOvr>
    <a:masterClrMapping/>
  </p:clrMapOvr>
  <mc:AlternateContent xmlns:mc="http://schemas.openxmlformats.org/markup-compatibility/2006" xmlns:p14="http://schemas.microsoft.com/office/powerpoint/2010/main">
    <mc:Choice Requires="p14">
      <p:transition spd="slow" p14:dur="3900">
        <p14:glitter dir="u"/>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2"/>
          </p:nvPr>
        </p:nvSpPr>
        <p:spPr/>
        <p:txBody>
          <a:bodyPr/>
          <a:lstStyle/>
          <a:p>
            <a:pPr marL="0" indent="0">
              <a:buNone/>
            </a:pPr>
            <a:r>
              <a:rPr lang="en-US" sz="3600" dirty="0" smtClean="0"/>
              <a:t>“So </a:t>
            </a:r>
            <a:r>
              <a:rPr lang="en-US" sz="3600" dirty="0"/>
              <a:t>when the woman saw that the tree was good for food, that it was pleasant to the eyes, and a tree desirable to make one wise, she took of its fruit and ate. She also gave to her husband with her, and he ate</a:t>
            </a:r>
            <a:r>
              <a:rPr lang="en-US" sz="3600" dirty="0" smtClean="0"/>
              <a:t>.”</a:t>
            </a:r>
          </a:p>
          <a:p>
            <a:pPr marL="0" indent="0" algn="r">
              <a:buNone/>
            </a:pPr>
            <a:r>
              <a:rPr lang="en-US" sz="3600" spc="300" dirty="0" smtClean="0">
                <a:ln>
                  <a:solidFill>
                    <a:srgbClr val="C00000"/>
                  </a:solidFill>
                </a:ln>
                <a:effectLst>
                  <a:glow rad="101600">
                    <a:schemeClr val="accent6">
                      <a:satMod val="175000"/>
                      <a:alpha val="40000"/>
                    </a:schemeClr>
                  </a:glow>
                </a:effectLst>
              </a:rPr>
              <a:t>GENESIS 3:6</a:t>
            </a:r>
            <a:endParaRPr lang="en-US" sz="3600" spc="300" dirty="0">
              <a:ln>
                <a:solidFill>
                  <a:srgbClr val="C00000"/>
                </a:solidFill>
              </a:ln>
              <a:effectLst>
                <a:glow rad="101600">
                  <a:schemeClr val="accent6">
                    <a:satMod val="175000"/>
                    <a:alpha val="40000"/>
                  </a:schemeClr>
                </a:glow>
              </a:effectLst>
            </a:endParaRPr>
          </a:p>
        </p:txBody>
      </p:sp>
      <p:sp>
        <p:nvSpPr>
          <p:cNvPr id="4" name="Title 3"/>
          <p:cNvSpPr>
            <a:spLocks noGrp="1"/>
          </p:cNvSpPr>
          <p:nvPr>
            <p:ph type="title"/>
          </p:nvPr>
        </p:nvSpPr>
        <p:spPr/>
        <p:txBody>
          <a:bodyPr/>
          <a:lstStyle/>
          <a:p>
            <a:r>
              <a:rPr lang="en-US" sz="4800" b="1" dirty="0" smtClean="0"/>
              <a:t>Why Did Eve Fall?</a:t>
            </a:r>
            <a:endParaRPr lang="en-US" sz="4800" b="1"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30008" r="22092"/>
          <a:stretch/>
        </p:blipFill>
        <p:spPr>
          <a:xfrm>
            <a:off x="533400" y="4645855"/>
            <a:ext cx="2968283" cy="1779562"/>
          </a:xfrm>
          <a:prstGeom prst="rect">
            <a:avLst/>
          </a:prstGeom>
          <a:ln>
            <a:noFill/>
          </a:ln>
          <a:effectLst>
            <a:softEdge rad="112500"/>
          </a:effectLst>
        </p:spPr>
      </p:pic>
    </p:spTree>
    <p:extLst>
      <p:ext uri="{BB962C8B-B14F-4D97-AF65-F5344CB8AC3E}">
        <p14:creationId xmlns:p14="http://schemas.microsoft.com/office/powerpoint/2010/main" val="12512663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artisticGlowDiffused trans="42000"/>
                    </a14:imgEffect>
                  </a14:imgLayer>
                </a14:imgProps>
              </a:ext>
              <a:ext uri="{28A0092B-C50C-407E-A947-70E740481C1C}">
                <a14:useLocalDpi xmlns:a14="http://schemas.microsoft.com/office/drawing/2010/main" val="0"/>
              </a:ext>
            </a:extLst>
          </a:blip>
          <a:srcRect l="35538"/>
          <a:stretch/>
        </p:blipFill>
        <p:spPr>
          <a:xfrm>
            <a:off x="0" y="762000"/>
            <a:ext cx="4284741" cy="5543549"/>
          </a:xfrm>
          <a:prstGeom prst="rect">
            <a:avLst/>
          </a:prstGeom>
          <a:ln>
            <a:noFill/>
          </a:ln>
          <a:effectLst>
            <a:softEdge rad="112500"/>
          </a:effectLst>
        </p:spPr>
      </p:pic>
      <p:sp>
        <p:nvSpPr>
          <p:cNvPr id="2" name="Content Placeholder 1"/>
          <p:cNvSpPr>
            <a:spLocks noGrp="1"/>
          </p:cNvSpPr>
          <p:nvPr>
            <p:ph idx="12"/>
          </p:nvPr>
        </p:nvSpPr>
        <p:spPr>
          <a:xfrm>
            <a:off x="3581400" y="1417637"/>
            <a:ext cx="5334000" cy="5211763"/>
          </a:xfrm>
        </p:spPr>
        <p:txBody>
          <a:bodyPr>
            <a:normAutofit lnSpcReduction="10000"/>
          </a:bodyPr>
          <a:lstStyle/>
          <a:p>
            <a:pPr>
              <a:buFont typeface="Wingdings" panose="05000000000000000000" pitchFamily="2" charset="2"/>
              <a:buChar char="Ø"/>
            </a:pPr>
            <a:r>
              <a:rPr lang="en-US" dirty="0" smtClean="0"/>
              <a:t>Lied to?</a:t>
            </a:r>
          </a:p>
          <a:p>
            <a:pPr>
              <a:buFont typeface="Wingdings" panose="05000000000000000000" pitchFamily="2" charset="2"/>
              <a:buChar char="Ø"/>
            </a:pPr>
            <a:r>
              <a:rPr lang="en-US" dirty="0" smtClean="0"/>
              <a:t>Forced to?</a:t>
            </a:r>
          </a:p>
          <a:p>
            <a:pPr>
              <a:buClr>
                <a:srgbClr val="C00000"/>
              </a:buClr>
              <a:buFont typeface="Wingdings" panose="05000000000000000000" pitchFamily="2" charset="2"/>
              <a:buChar char="ü"/>
            </a:pPr>
            <a:r>
              <a:rPr lang="en-US" dirty="0" smtClean="0"/>
              <a:t>Her downfall stemmed from </a:t>
            </a:r>
            <a:r>
              <a:rPr lang="en-US" dirty="0" smtClean="0">
                <a:solidFill>
                  <a:srgbClr val="C00000"/>
                </a:solidFill>
              </a:rPr>
              <a:t>something within </a:t>
            </a:r>
            <a:r>
              <a:rPr lang="en-US" dirty="0" smtClean="0"/>
              <a:t>her: </a:t>
            </a:r>
          </a:p>
          <a:p>
            <a:pPr lvl="1"/>
            <a:r>
              <a:rPr lang="en-US" dirty="0" smtClean="0"/>
              <a:t>2 Thess. 2:9, 10; James 1:14, 15</a:t>
            </a:r>
          </a:p>
          <a:p>
            <a:pPr lvl="1"/>
            <a:r>
              <a:rPr lang="en-US" dirty="0" smtClean="0"/>
              <a:t>When we are drawn away by </a:t>
            </a:r>
            <a:r>
              <a:rPr lang="en-US" b="1" dirty="0" smtClean="0">
                <a:solidFill>
                  <a:schemeClr val="accent1"/>
                </a:solidFill>
              </a:rPr>
              <a:t>our own </a:t>
            </a:r>
            <a:r>
              <a:rPr lang="en-US" dirty="0" smtClean="0"/>
              <a:t>desires, we are not concerned with _____ will</a:t>
            </a:r>
          </a:p>
        </p:txBody>
      </p:sp>
      <p:sp>
        <p:nvSpPr>
          <p:cNvPr id="3" name="Title 2"/>
          <p:cNvSpPr>
            <a:spLocks noGrp="1"/>
          </p:cNvSpPr>
          <p:nvPr>
            <p:ph type="title"/>
          </p:nvPr>
        </p:nvSpPr>
        <p:spPr/>
        <p:txBody>
          <a:bodyPr/>
          <a:lstStyle/>
          <a:p>
            <a:r>
              <a:rPr lang="en-US" sz="4800" b="1" dirty="0" smtClean="0"/>
              <a:t>Why Did Eve Fall?</a:t>
            </a:r>
            <a:endParaRPr lang="en-US" sz="4800" b="1" dirty="0"/>
          </a:p>
        </p:txBody>
      </p:sp>
      <p:sp>
        <p:nvSpPr>
          <p:cNvPr id="6" name="TextBox 5"/>
          <p:cNvSpPr txBox="1"/>
          <p:nvPr/>
        </p:nvSpPr>
        <p:spPr>
          <a:xfrm>
            <a:off x="7467600" y="5486400"/>
            <a:ext cx="1225015" cy="461665"/>
          </a:xfrm>
          <a:prstGeom prst="rect">
            <a:avLst/>
          </a:prstGeom>
          <a:noFill/>
        </p:spPr>
        <p:txBody>
          <a:bodyPr wrap="none" rtlCol="0">
            <a:spAutoFit/>
          </a:bodyPr>
          <a:lstStyle/>
          <a:p>
            <a:r>
              <a:rPr lang="en-US" sz="2400" b="1" dirty="0" smtClean="0">
                <a:solidFill>
                  <a:srgbClr val="C00000"/>
                </a:solidFill>
              </a:rPr>
              <a:t>GOD’S</a:t>
            </a:r>
            <a:endParaRPr lang="en-US" sz="2400" b="1" dirty="0">
              <a:solidFill>
                <a:srgbClr val="C00000"/>
              </a:solidFill>
            </a:endParaRPr>
          </a:p>
        </p:txBody>
      </p:sp>
      <p:sp>
        <p:nvSpPr>
          <p:cNvPr id="7" name="TextBox 6"/>
          <p:cNvSpPr txBox="1"/>
          <p:nvPr/>
        </p:nvSpPr>
        <p:spPr>
          <a:xfrm>
            <a:off x="12290" y="2514600"/>
            <a:ext cx="3886200" cy="1650742"/>
          </a:xfrm>
          <a:prstGeom prst="rightArrow">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b="1" u="sng" dirty="0" smtClean="0">
                <a:solidFill>
                  <a:srgbClr val="C00000"/>
                </a:solidFill>
              </a:rPr>
              <a:t>Misplaced love, doubts, &amp; desires</a:t>
            </a:r>
            <a:endParaRPr lang="en-US" sz="2400" b="1" u="sng" dirty="0">
              <a:solidFill>
                <a:srgbClr val="C00000"/>
              </a:solidFill>
            </a:endParaRPr>
          </a:p>
        </p:txBody>
      </p:sp>
    </p:spTree>
    <p:extLst>
      <p:ext uri="{BB962C8B-B14F-4D97-AF65-F5344CB8AC3E}">
        <p14:creationId xmlns:p14="http://schemas.microsoft.com/office/powerpoint/2010/main" val="420578849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iterate type="wd">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1250"/>
                                        <p:tgtEl>
                                          <p:spTgt spid="2">
                                            <p:txEl>
                                              <p:pRg st="0" end="0"/>
                                            </p:txEl>
                                          </p:spTgt>
                                        </p:tgtEl>
                                        <p:attrNameLst>
                                          <p:attrName>ppt_x</p:attrName>
                                        </p:attrNameLst>
                                      </p:cBhvr>
                                      <p:tavLst>
                                        <p:tav tm="0">
                                          <p:val>
                                            <p:strVal val="#ppt_x-#ppt_w*1.125000"/>
                                          </p:val>
                                        </p:tav>
                                        <p:tav tm="100000">
                                          <p:val>
                                            <p:strVal val="#ppt_x"/>
                                          </p:val>
                                        </p:tav>
                                      </p:tavLst>
                                    </p:anim>
                                    <p:animEffect transition="in" filter="wipe(right)">
                                      <p:cBhvr>
                                        <p:cTn id="8" dur="1250"/>
                                        <p:tgtEl>
                                          <p:spTgt spid="2">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500"/>
                                        <p:tgtEl>
                                          <p:spTgt spid="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childTnLst>
                                </p:cTn>
                              </p:par>
                            </p:childTnLst>
                          </p:cTn>
                        </p:par>
                        <p:par>
                          <p:cTn id="18" fill="hold">
                            <p:stCondLst>
                              <p:cond delay="0"/>
                            </p:stCondLst>
                            <p:childTnLst>
                              <p:par>
                                <p:cTn id="19" presetID="2" presetClass="entr" presetSubtype="8"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2000" fill="hold"/>
                                        <p:tgtEl>
                                          <p:spTgt spid="7"/>
                                        </p:tgtEl>
                                        <p:attrNameLst>
                                          <p:attrName>ppt_x</p:attrName>
                                        </p:attrNameLst>
                                      </p:cBhvr>
                                      <p:tavLst>
                                        <p:tav tm="0">
                                          <p:val>
                                            <p:strVal val="0-#ppt_w/2"/>
                                          </p:val>
                                        </p:tav>
                                        <p:tav tm="100000">
                                          <p:val>
                                            <p:strVal val="#ppt_x"/>
                                          </p:val>
                                        </p:tav>
                                      </p:tavLst>
                                    </p:anim>
                                    <p:anim calcmode="lin" valueType="num">
                                      <p:cBhvr additive="base">
                                        <p:cTn id="22" dur="2000" fill="hold"/>
                                        <p:tgtEl>
                                          <p:spTgt spid="7"/>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0" presetClass="entr" presetSubtype="0" fill="hold" nodeType="afterEffect">
                                  <p:stCondLst>
                                    <p:cond delay="125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fade">
                                      <p:cBhvr>
                                        <p:cTn id="26" dur="500"/>
                                        <p:tgtEl>
                                          <p:spTgt spid="2">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Effect transition="in" filter="fade">
                                      <p:cBhvr>
                                        <p:cTn id="31" dur="500"/>
                                        <p:tgtEl>
                                          <p:spTgt spid="2">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1000" fill="hold"/>
                                        <p:tgtEl>
                                          <p:spTgt spid="6"/>
                                        </p:tgtEl>
                                        <p:attrNameLst>
                                          <p:attrName>ppt_w</p:attrName>
                                        </p:attrNameLst>
                                      </p:cBhvr>
                                      <p:tavLst>
                                        <p:tav tm="0">
                                          <p:val>
                                            <p:strVal val="#ppt_w*0.70"/>
                                          </p:val>
                                        </p:tav>
                                        <p:tav tm="100000">
                                          <p:val>
                                            <p:strVal val="#ppt_w"/>
                                          </p:val>
                                        </p:tav>
                                      </p:tavLst>
                                    </p:anim>
                                    <p:anim calcmode="lin" valueType="num">
                                      <p:cBhvr>
                                        <p:cTn id="37" dur="1000" fill="hold"/>
                                        <p:tgtEl>
                                          <p:spTgt spid="6"/>
                                        </p:tgtEl>
                                        <p:attrNameLst>
                                          <p:attrName>ppt_h</p:attrName>
                                        </p:attrNameLst>
                                      </p:cBhvr>
                                      <p:tavLst>
                                        <p:tav tm="0">
                                          <p:val>
                                            <p:strVal val="#ppt_h"/>
                                          </p:val>
                                        </p:tav>
                                        <p:tav tm="100000">
                                          <p:val>
                                            <p:strVal val="#ppt_h"/>
                                          </p:val>
                                        </p:tav>
                                      </p:tavLst>
                                    </p:anim>
                                    <p:animEffect transition="in" filter="fade">
                                      <p:cBhvr>
                                        <p:cTn id="3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2"/>
          </p:nvPr>
        </p:nvSpPr>
        <p:spPr/>
        <p:txBody>
          <a:bodyPr/>
          <a:lstStyle/>
          <a:p>
            <a:pPr marL="514350" indent="-514350">
              <a:buFont typeface="+mj-lt"/>
              <a:buAutoNum type="arabicPeriod"/>
            </a:pPr>
            <a:r>
              <a:rPr lang="en-US" dirty="0" smtClean="0">
                <a:effectLst/>
              </a:rPr>
              <a:t>The lust of the flesh — good for food</a:t>
            </a:r>
          </a:p>
          <a:p>
            <a:pPr marL="514350" indent="-514350">
              <a:buFont typeface="+mj-lt"/>
              <a:buAutoNum type="arabicPeriod"/>
            </a:pPr>
            <a:r>
              <a:rPr lang="en-US" dirty="0" smtClean="0">
                <a:effectLst/>
              </a:rPr>
              <a:t>The lust of the eyes — pleasant to the eyes</a:t>
            </a:r>
          </a:p>
          <a:p>
            <a:pPr marL="514350" indent="-514350">
              <a:buFont typeface="+mj-lt"/>
              <a:buAutoNum type="arabicPeriod"/>
            </a:pPr>
            <a:r>
              <a:rPr lang="en-US" dirty="0" smtClean="0">
                <a:effectLst/>
              </a:rPr>
              <a:t>The pride of life —desirable to make wise</a:t>
            </a:r>
            <a:endParaRPr lang="en-US" dirty="0">
              <a:effectLst/>
            </a:endParaRPr>
          </a:p>
        </p:txBody>
      </p:sp>
      <p:sp>
        <p:nvSpPr>
          <p:cNvPr id="3" name="Title 2"/>
          <p:cNvSpPr>
            <a:spLocks noGrp="1"/>
          </p:cNvSpPr>
          <p:nvPr>
            <p:ph type="title"/>
          </p:nvPr>
        </p:nvSpPr>
        <p:spPr/>
        <p:txBody>
          <a:bodyPr/>
          <a:lstStyle/>
          <a:p>
            <a:r>
              <a:rPr lang="en-US" sz="4800" b="1" dirty="0" smtClean="0"/>
              <a:t>Eve’s Enticement</a:t>
            </a:r>
            <a:endParaRPr lang="en-US" sz="4800" b="1" dirty="0"/>
          </a:p>
        </p:txBody>
      </p:sp>
      <p:sp>
        <p:nvSpPr>
          <p:cNvPr id="4" name="TextBox 3"/>
          <p:cNvSpPr txBox="1"/>
          <p:nvPr/>
        </p:nvSpPr>
        <p:spPr>
          <a:xfrm>
            <a:off x="533400" y="4419600"/>
            <a:ext cx="7848600" cy="1200329"/>
          </a:xfrm>
          <a:prstGeom prst="rect">
            <a:avLst/>
          </a:prstGeom>
          <a:ln>
            <a:solidFill>
              <a:schemeClr val="tx2">
                <a:lumMod val="60000"/>
                <a:lumOff val="40000"/>
              </a:schemeClr>
            </a:solidFill>
          </a:ln>
          <a:effectLst>
            <a:glow rad="228600">
              <a:schemeClr val="accent3">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400" dirty="0"/>
              <a:t>“For all that is in the world—the lust of the flesh, the lust of the eyes, and the pride of life—is not of the Father but is of the world” (1 Jn. 2:16).</a:t>
            </a:r>
          </a:p>
        </p:txBody>
      </p:sp>
    </p:spTree>
    <p:extLst>
      <p:ext uri="{BB962C8B-B14F-4D97-AF65-F5344CB8AC3E}">
        <p14:creationId xmlns:p14="http://schemas.microsoft.com/office/powerpoint/2010/main" val="29862214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3250"/>
                                        <p:tgtEl>
                                          <p:spTgt spid="2">
                                            <p:txEl>
                                              <p:pRg st="0" end="0"/>
                                            </p:txEl>
                                          </p:spTgt>
                                        </p:tgtEl>
                                      </p:cBhvr>
                                    </p:animEffect>
                                  </p:childTnLst>
                                </p:cTn>
                              </p:par>
                            </p:childTnLst>
                          </p:cTn>
                        </p:par>
                        <p:par>
                          <p:cTn id="8" fill="hold">
                            <p:stCondLst>
                              <p:cond delay="3250"/>
                            </p:stCondLst>
                            <p:childTnLst>
                              <p:par>
                                <p:cTn id="9" presetID="22" presetClass="entr" presetSubtype="4"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down)">
                                      <p:cBhvr>
                                        <p:cTn id="11" dur="3250"/>
                                        <p:tgtEl>
                                          <p:spTgt spid="2">
                                            <p:txEl>
                                              <p:pRg st="1" end="1"/>
                                            </p:txEl>
                                          </p:spTgt>
                                        </p:tgtEl>
                                      </p:cBhvr>
                                    </p:animEffect>
                                  </p:childTnLst>
                                </p:cTn>
                              </p:par>
                            </p:childTnLst>
                          </p:cTn>
                        </p:par>
                        <p:par>
                          <p:cTn id="12" fill="hold">
                            <p:stCondLst>
                              <p:cond delay="6500"/>
                            </p:stCondLst>
                            <p:childTnLst>
                              <p:par>
                                <p:cTn id="13" presetID="22" presetClass="entr" presetSubtype="4" fill="hold" grpId="0"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down)">
                                      <p:cBhvr>
                                        <p:cTn id="15" dur="3250"/>
                                        <p:tgtEl>
                                          <p:spTgt spid="2">
                                            <p:txEl>
                                              <p:pRg st="2" end="2"/>
                                            </p:txEl>
                                          </p:spTgt>
                                        </p:tgtEl>
                                      </p:cBhvr>
                                    </p:animEffect>
                                  </p:childTnLst>
                                </p:cTn>
                              </p:par>
                            </p:childTnLst>
                          </p:cTn>
                        </p:par>
                        <p:par>
                          <p:cTn id="16" fill="hold">
                            <p:stCondLst>
                              <p:cond delay="9750"/>
                            </p:stCondLst>
                            <p:childTnLst>
                              <p:par>
                                <p:cTn id="17" presetID="16" presetClass="entr" presetSubtype="21"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2"/>
          </p:nvPr>
        </p:nvSpPr>
        <p:spPr/>
        <p:txBody>
          <a:bodyPr/>
          <a:lstStyle/>
          <a:p>
            <a:pPr marL="514350" indent="-514350">
              <a:buFont typeface="+mj-lt"/>
              <a:buAutoNum type="arabicPeriod"/>
            </a:pPr>
            <a:r>
              <a:rPr lang="en-US" dirty="0" smtClean="0">
                <a:effectLst>
                  <a:glow rad="139700">
                    <a:schemeClr val="accent5">
                      <a:satMod val="175000"/>
                      <a:alpha val="40000"/>
                    </a:schemeClr>
                  </a:glow>
                </a:effectLst>
              </a:rPr>
              <a:t>The lust of the flesh </a:t>
            </a:r>
            <a:r>
              <a:rPr lang="en-US" dirty="0" smtClean="0"/>
              <a:t>— good for food</a:t>
            </a:r>
          </a:p>
          <a:p>
            <a:pPr marL="514350" indent="-514350">
              <a:buFont typeface="+mj-lt"/>
              <a:buAutoNum type="arabicPeriod"/>
            </a:pPr>
            <a:r>
              <a:rPr lang="en-US" dirty="0" smtClean="0">
                <a:effectLst/>
              </a:rPr>
              <a:t>The lust of the eyes — pleasant to the eyes</a:t>
            </a:r>
          </a:p>
          <a:p>
            <a:pPr marL="514350" indent="-514350">
              <a:buFont typeface="+mj-lt"/>
              <a:buAutoNum type="arabicPeriod"/>
            </a:pPr>
            <a:r>
              <a:rPr lang="en-US" dirty="0" smtClean="0">
                <a:effectLst/>
              </a:rPr>
              <a:t>The pride of life —desirable to make wise</a:t>
            </a:r>
            <a:endParaRPr lang="en-US" dirty="0">
              <a:effectLst/>
            </a:endParaRPr>
          </a:p>
        </p:txBody>
      </p:sp>
      <p:sp>
        <p:nvSpPr>
          <p:cNvPr id="3" name="Title 2"/>
          <p:cNvSpPr>
            <a:spLocks noGrp="1"/>
          </p:cNvSpPr>
          <p:nvPr>
            <p:ph type="title"/>
          </p:nvPr>
        </p:nvSpPr>
        <p:spPr/>
        <p:txBody>
          <a:bodyPr/>
          <a:lstStyle/>
          <a:p>
            <a:r>
              <a:rPr lang="en-US" sz="4800" b="1" dirty="0" smtClean="0"/>
              <a:t>Eve’s Enticement</a:t>
            </a:r>
            <a:endParaRPr lang="en-US" sz="4800" b="1" dirty="0"/>
          </a:p>
        </p:txBody>
      </p:sp>
      <p:sp>
        <p:nvSpPr>
          <p:cNvPr id="4" name="TextBox 3"/>
          <p:cNvSpPr txBox="1"/>
          <p:nvPr/>
        </p:nvSpPr>
        <p:spPr>
          <a:xfrm>
            <a:off x="533400" y="4419600"/>
            <a:ext cx="7848600" cy="1200329"/>
          </a:xfrm>
          <a:prstGeom prst="rect">
            <a:avLst/>
          </a:prstGeom>
          <a:ln>
            <a:solidFill>
              <a:schemeClr val="tx2">
                <a:lumMod val="60000"/>
                <a:lumOff val="40000"/>
              </a:schemeClr>
            </a:solidFill>
          </a:ln>
          <a:effectLst>
            <a:glow rad="228600">
              <a:schemeClr val="accent3">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400" dirty="0" smtClean="0">
                <a:solidFill>
                  <a:srgbClr val="FFC000"/>
                </a:solidFill>
              </a:rPr>
              <a:t>Example</a:t>
            </a:r>
            <a:r>
              <a:rPr lang="en-US" sz="2400" dirty="0" smtClean="0">
                <a:solidFill>
                  <a:prstClr val="white"/>
                </a:solidFill>
              </a:rPr>
              <a:t>—Israel, Numbers 11:4-35; Psalm 78:18</a:t>
            </a:r>
          </a:p>
          <a:p>
            <a:r>
              <a:rPr lang="en-US" sz="2400" dirty="0" smtClean="0">
                <a:solidFill>
                  <a:srgbClr val="FFC000"/>
                </a:solidFill>
              </a:rPr>
              <a:t>Warning</a:t>
            </a:r>
            <a:r>
              <a:rPr lang="en-US" sz="2400" dirty="0" smtClean="0">
                <a:solidFill>
                  <a:prstClr val="white"/>
                </a:solidFill>
              </a:rPr>
              <a:t> — Ephesians 2:1-3; 1 Peter 4:2; Galatians 5:17ff</a:t>
            </a:r>
          </a:p>
          <a:p>
            <a:r>
              <a:rPr lang="en-US" sz="2400" dirty="0" smtClean="0">
                <a:solidFill>
                  <a:srgbClr val="00B050"/>
                </a:solidFill>
              </a:rPr>
              <a:t>Remedy</a:t>
            </a:r>
            <a:r>
              <a:rPr lang="en-US" sz="2400" dirty="0" smtClean="0">
                <a:solidFill>
                  <a:prstClr val="white"/>
                </a:solidFill>
              </a:rPr>
              <a:t> — Romans 13:14</a:t>
            </a:r>
            <a:endParaRPr lang="en-US" sz="2400" dirty="0">
              <a:solidFill>
                <a:prstClr val="white"/>
              </a:solidFill>
            </a:endParaRPr>
          </a:p>
        </p:txBody>
      </p:sp>
    </p:spTree>
    <p:extLst>
      <p:ext uri="{BB962C8B-B14F-4D97-AF65-F5344CB8AC3E}">
        <p14:creationId xmlns:p14="http://schemas.microsoft.com/office/powerpoint/2010/main" val="6860019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wipe(left)">
                                      <p:cBhvr>
                                        <p:cTn id="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2"/>
          </p:nvPr>
        </p:nvSpPr>
        <p:spPr/>
        <p:txBody>
          <a:bodyPr/>
          <a:lstStyle/>
          <a:p>
            <a:pPr marL="514350" indent="-514350">
              <a:buFont typeface="+mj-lt"/>
              <a:buAutoNum type="arabicPeriod"/>
            </a:pPr>
            <a:r>
              <a:rPr lang="en-US" dirty="0" smtClean="0">
                <a:effectLst/>
              </a:rPr>
              <a:t>The lust of the flesh</a:t>
            </a:r>
            <a:r>
              <a:rPr lang="en-US" dirty="0" smtClean="0">
                <a:effectLst>
                  <a:glow rad="139700">
                    <a:schemeClr val="accent5">
                      <a:satMod val="175000"/>
                      <a:alpha val="40000"/>
                    </a:schemeClr>
                  </a:glow>
                </a:effectLst>
              </a:rPr>
              <a:t> </a:t>
            </a:r>
            <a:r>
              <a:rPr lang="en-US" dirty="0" smtClean="0"/>
              <a:t>— good for food</a:t>
            </a:r>
          </a:p>
          <a:p>
            <a:pPr marL="514350" indent="-514350">
              <a:buFont typeface="+mj-lt"/>
              <a:buAutoNum type="arabicPeriod"/>
            </a:pPr>
            <a:r>
              <a:rPr lang="en-US" dirty="0" smtClean="0">
                <a:effectLst>
                  <a:glow rad="139700">
                    <a:schemeClr val="accent5">
                      <a:satMod val="175000"/>
                      <a:alpha val="40000"/>
                    </a:schemeClr>
                  </a:glow>
                </a:effectLst>
              </a:rPr>
              <a:t>The lust of the eyes </a:t>
            </a:r>
            <a:r>
              <a:rPr lang="en-US" dirty="0" smtClean="0">
                <a:effectLst/>
              </a:rPr>
              <a:t>— pleasant to the eyes</a:t>
            </a:r>
          </a:p>
          <a:p>
            <a:pPr marL="514350" indent="-514350">
              <a:buFont typeface="+mj-lt"/>
              <a:buAutoNum type="arabicPeriod"/>
            </a:pPr>
            <a:r>
              <a:rPr lang="en-US" dirty="0" smtClean="0">
                <a:effectLst/>
              </a:rPr>
              <a:t>The pride of life —desirable to make wise</a:t>
            </a:r>
            <a:endParaRPr lang="en-US" dirty="0">
              <a:effectLst/>
            </a:endParaRPr>
          </a:p>
        </p:txBody>
      </p:sp>
      <p:sp>
        <p:nvSpPr>
          <p:cNvPr id="3" name="Title 2"/>
          <p:cNvSpPr>
            <a:spLocks noGrp="1"/>
          </p:cNvSpPr>
          <p:nvPr>
            <p:ph type="title"/>
          </p:nvPr>
        </p:nvSpPr>
        <p:spPr/>
        <p:txBody>
          <a:bodyPr/>
          <a:lstStyle/>
          <a:p>
            <a:r>
              <a:rPr lang="en-US" sz="4800" b="1" dirty="0" smtClean="0"/>
              <a:t>Eve’s Enticement</a:t>
            </a:r>
            <a:endParaRPr lang="en-US" sz="4800" b="1" dirty="0"/>
          </a:p>
        </p:txBody>
      </p:sp>
      <p:sp>
        <p:nvSpPr>
          <p:cNvPr id="4" name="TextBox 3"/>
          <p:cNvSpPr txBox="1"/>
          <p:nvPr/>
        </p:nvSpPr>
        <p:spPr>
          <a:xfrm>
            <a:off x="533400" y="4419600"/>
            <a:ext cx="7848600" cy="1569660"/>
          </a:xfrm>
          <a:prstGeom prst="rect">
            <a:avLst/>
          </a:prstGeom>
          <a:ln>
            <a:solidFill>
              <a:schemeClr val="tx2">
                <a:lumMod val="60000"/>
                <a:lumOff val="40000"/>
              </a:schemeClr>
            </a:solidFill>
          </a:ln>
          <a:effectLst>
            <a:glow rad="228600">
              <a:schemeClr val="accent3">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400" dirty="0" smtClean="0">
                <a:solidFill>
                  <a:srgbClr val="FFC000"/>
                </a:solidFill>
              </a:rPr>
              <a:t>Example</a:t>
            </a:r>
            <a:r>
              <a:rPr lang="en-US" sz="2400" dirty="0" smtClean="0">
                <a:solidFill>
                  <a:prstClr val="white"/>
                </a:solidFill>
              </a:rPr>
              <a:t>—</a:t>
            </a:r>
            <a:r>
              <a:rPr lang="en-US" sz="2400" dirty="0" err="1" smtClean="0">
                <a:solidFill>
                  <a:prstClr val="white"/>
                </a:solidFill>
              </a:rPr>
              <a:t>Achan</a:t>
            </a:r>
            <a:r>
              <a:rPr lang="en-US" sz="2400" dirty="0" smtClean="0">
                <a:solidFill>
                  <a:prstClr val="white"/>
                </a:solidFill>
              </a:rPr>
              <a:t>, Joshua 7:21 | David, 2 Samuel 11:2-4</a:t>
            </a:r>
          </a:p>
          <a:p>
            <a:r>
              <a:rPr lang="en-US" sz="2400" dirty="0" smtClean="0">
                <a:solidFill>
                  <a:srgbClr val="FFC000"/>
                </a:solidFill>
              </a:rPr>
              <a:t>Warning</a:t>
            </a:r>
            <a:r>
              <a:rPr lang="en-US" sz="2400" dirty="0" smtClean="0">
                <a:solidFill>
                  <a:prstClr val="white"/>
                </a:solidFill>
              </a:rPr>
              <a:t>—Matthew 5:28</a:t>
            </a:r>
          </a:p>
          <a:p>
            <a:r>
              <a:rPr lang="en-US" sz="2400" dirty="0" smtClean="0">
                <a:solidFill>
                  <a:srgbClr val="00B050"/>
                </a:solidFill>
              </a:rPr>
              <a:t>Remedy</a:t>
            </a:r>
            <a:r>
              <a:rPr lang="en-US" sz="2400" dirty="0" smtClean="0">
                <a:solidFill>
                  <a:prstClr val="white"/>
                </a:solidFill>
              </a:rPr>
              <a:t>—Matthew 5:28; </a:t>
            </a:r>
            <a:r>
              <a:rPr lang="en-US" sz="2400" dirty="0" smtClean="0">
                <a:solidFill>
                  <a:prstClr val="white"/>
                </a:solidFill>
              </a:rPr>
              <a:t>Job 31:1; Prov</a:t>
            </a:r>
            <a:r>
              <a:rPr lang="en-US" sz="2400" dirty="0" smtClean="0">
                <a:solidFill>
                  <a:prstClr val="white"/>
                </a:solidFill>
              </a:rPr>
              <a:t>. 23:31; Genesis 19:17; </a:t>
            </a:r>
            <a:r>
              <a:rPr lang="en-US" sz="2400" dirty="0" smtClean="0">
                <a:solidFill>
                  <a:prstClr val="white"/>
                </a:solidFill>
              </a:rPr>
              <a:t>2 </a:t>
            </a:r>
            <a:r>
              <a:rPr lang="en-US" sz="2400" dirty="0" smtClean="0">
                <a:solidFill>
                  <a:prstClr val="white"/>
                </a:solidFill>
              </a:rPr>
              <a:t>Cor. 4:18; Hebrews 11:25-27</a:t>
            </a:r>
          </a:p>
        </p:txBody>
      </p:sp>
    </p:spTree>
    <p:extLst>
      <p:ext uri="{BB962C8B-B14F-4D97-AF65-F5344CB8AC3E}">
        <p14:creationId xmlns:p14="http://schemas.microsoft.com/office/powerpoint/2010/main" val="18391700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wipe(left)">
                                      <p:cBhvr>
                                        <p:cTn id="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2"/>
          </p:nvPr>
        </p:nvSpPr>
        <p:spPr/>
        <p:txBody>
          <a:bodyPr/>
          <a:lstStyle/>
          <a:p>
            <a:pPr marL="514350" indent="-514350">
              <a:buFont typeface="+mj-lt"/>
              <a:buAutoNum type="arabicPeriod"/>
            </a:pPr>
            <a:r>
              <a:rPr lang="en-US" dirty="0" smtClean="0">
                <a:effectLst/>
              </a:rPr>
              <a:t>The lust of the flesh — good for food</a:t>
            </a:r>
          </a:p>
          <a:p>
            <a:pPr marL="514350" indent="-514350">
              <a:buFont typeface="+mj-lt"/>
              <a:buAutoNum type="arabicPeriod"/>
            </a:pPr>
            <a:r>
              <a:rPr lang="en-US" dirty="0" smtClean="0">
                <a:effectLst/>
              </a:rPr>
              <a:t>The lust of the eyes — pleasant to the eyes</a:t>
            </a:r>
          </a:p>
          <a:p>
            <a:pPr marL="514350" indent="-514350">
              <a:buFont typeface="+mj-lt"/>
              <a:buAutoNum type="arabicPeriod"/>
            </a:pPr>
            <a:r>
              <a:rPr lang="en-US" dirty="0" smtClean="0">
                <a:effectLst>
                  <a:glow rad="139700">
                    <a:schemeClr val="accent5">
                      <a:satMod val="175000"/>
                      <a:alpha val="40000"/>
                    </a:schemeClr>
                  </a:glow>
                </a:effectLst>
              </a:rPr>
              <a:t>The pride of life </a:t>
            </a:r>
            <a:r>
              <a:rPr lang="en-US" dirty="0" smtClean="0">
                <a:effectLst/>
              </a:rPr>
              <a:t>—desirable to make wise</a:t>
            </a:r>
            <a:endParaRPr lang="en-US" dirty="0">
              <a:effectLst/>
            </a:endParaRPr>
          </a:p>
        </p:txBody>
      </p:sp>
      <p:sp>
        <p:nvSpPr>
          <p:cNvPr id="3" name="Title 2"/>
          <p:cNvSpPr>
            <a:spLocks noGrp="1"/>
          </p:cNvSpPr>
          <p:nvPr>
            <p:ph type="title"/>
          </p:nvPr>
        </p:nvSpPr>
        <p:spPr/>
        <p:txBody>
          <a:bodyPr/>
          <a:lstStyle/>
          <a:p>
            <a:r>
              <a:rPr lang="en-US" sz="4800" b="1" dirty="0" smtClean="0"/>
              <a:t>Eve’s Enticement</a:t>
            </a:r>
            <a:endParaRPr lang="en-US" sz="4800" b="1" dirty="0"/>
          </a:p>
        </p:txBody>
      </p:sp>
      <p:sp>
        <p:nvSpPr>
          <p:cNvPr id="4" name="TextBox 3"/>
          <p:cNvSpPr txBox="1"/>
          <p:nvPr/>
        </p:nvSpPr>
        <p:spPr>
          <a:xfrm>
            <a:off x="533400" y="4419600"/>
            <a:ext cx="7848600" cy="1200329"/>
          </a:xfrm>
          <a:prstGeom prst="rect">
            <a:avLst/>
          </a:prstGeom>
          <a:ln>
            <a:solidFill>
              <a:schemeClr val="tx2">
                <a:lumMod val="60000"/>
                <a:lumOff val="40000"/>
              </a:schemeClr>
            </a:solidFill>
          </a:ln>
          <a:effectLst>
            <a:glow rad="228600">
              <a:schemeClr val="accent3">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400" dirty="0" smtClean="0">
                <a:solidFill>
                  <a:srgbClr val="FFC000"/>
                </a:solidFill>
              </a:rPr>
              <a:t>Example</a:t>
            </a:r>
            <a:r>
              <a:rPr lang="en-US" sz="2400" dirty="0" smtClean="0">
                <a:solidFill>
                  <a:prstClr val="white"/>
                </a:solidFill>
              </a:rPr>
              <a:t>—apostles, Luke 22:24; Haman, Esther 3:5</a:t>
            </a:r>
            <a:endParaRPr lang="en-US" sz="2400" dirty="0">
              <a:solidFill>
                <a:prstClr val="white"/>
              </a:solidFill>
            </a:endParaRPr>
          </a:p>
          <a:p>
            <a:r>
              <a:rPr lang="en-US" sz="2400" dirty="0" smtClean="0">
                <a:solidFill>
                  <a:srgbClr val="FFC000"/>
                </a:solidFill>
              </a:rPr>
              <a:t>Warning</a:t>
            </a:r>
            <a:r>
              <a:rPr lang="en-US" sz="2400" dirty="0" smtClean="0">
                <a:solidFill>
                  <a:prstClr val="white"/>
                </a:solidFill>
              </a:rPr>
              <a:t>—Proverbs 3:7; 26:12; 16:18; John 5:44</a:t>
            </a:r>
            <a:endParaRPr lang="en-US" sz="2400" dirty="0">
              <a:solidFill>
                <a:prstClr val="white"/>
              </a:solidFill>
            </a:endParaRPr>
          </a:p>
          <a:p>
            <a:r>
              <a:rPr lang="en-US" sz="2400" dirty="0" smtClean="0">
                <a:solidFill>
                  <a:srgbClr val="00B050"/>
                </a:solidFill>
              </a:rPr>
              <a:t>Remedy</a:t>
            </a:r>
            <a:r>
              <a:rPr lang="en-US" sz="2400" dirty="0" smtClean="0">
                <a:solidFill>
                  <a:prstClr val="white"/>
                </a:solidFill>
              </a:rPr>
              <a:t>—1 Corinthians 8:2; Romans 12:16</a:t>
            </a:r>
            <a:endParaRPr lang="en-US" sz="2400" dirty="0">
              <a:solidFill>
                <a:prstClr val="white"/>
              </a:solidFill>
            </a:endParaRPr>
          </a:p>
        </p:txBody>
      </p:sp>
    </p:spTree>
    <p:extLst>
      <p:ext uri="{BB962C8B-B14F-4D97-AF65-F5344CB8AC3E}">
        <p14:creationId xmlns:p14="http://schemas.microsoft.com/office/powerpoint/2010/main" val="21751920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wipe(left)">
                                      <p:cBhvr>
                                        <p:cTn id="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1"/>
          </p:nvPr>
        </p:nvSpPr>
        <p:spPr>
          <a:xfrm>
            <a:off x="493873" y="304800"/>
            <a:ext cx="6267484" cy="3998721"/>
          </a:xfrm>
        </p:spPr>
        <p:txBody>
          <a:bodyPr/>
          <a:lstStyle/>
          <a:p>
            <a:pPr marL="0" indent="0">
              <a:buNone/>
            </a:pPr>
            <a:r>
              <a:rPr lang="en-US" sz="5400" dirty="0" smtClean="0">
                <a:ln w="28575">
                  <a:solidFill>
                    <a:srgbClr val="7030A0"/>
                  </a:solidFill>
                </a:ln>
                <a:solidFill>
                  <a:schemeClr val="bg1"/>
                </a:solidFill>
                <a:effectLst>
                  <a:glow rad="228600">
                    <a:schemeClr val="accent3">
                      <a:satMod val="175000"/>
                      <a:alpha val="40000"/>
                    </a:schemeClr>
                  </a:glow>
                </a:effectLst>
                <a:latin typeface="Berlin Sans FB Demi" panose="020E0802020502020306" pitchFamily="34" charset="0"/>
              </a:rPr>
              <a:t>The Lord’s Victory</a:t>
            </a:r>
          </a:p>
          <a:p>
            <a:pPr algn="l"/>
            <a:r>
              <a:rPr lang="en-US" dirty="0" smtClean="0"/>
              <a:t>Tempted in all points as we are</a:t>
            </a:r>
          </a:p>
          <a:p>
            <a:pPr lvl="1" algn="l"/>
            <a:r>
              <a:rPr lang="en-US" dirty="0" smtClean="0"/>
              <a:t>Hebrews 4:15</a:t>
            </a:r>
          </a:p>
          <a:p>
            <a:pPr algn="l"/>
            <a:r>
              <a:rPr lang="en-US" dirty="0"/>
              <a:t>A</a:t>
            </a:r>
            <a:r>
              <a:rPr lang="en-US" dirty="0" smtClean="0"/>
              <a:t>ssailed while physically weak</a:t>
            </a:r>
          </a:p>
          <a:p>
            <a:pPr lvl="1" algn="l"/>
            <a:r>
              <a:rPr lang="en-US" dirty="0" smtClean="0"/>
              <a:t>Matthew 4:1-11</a:t>
            </a:r>
          </a:p>
          <a:p>
            <a:pPr algn="l"/>
            <a:r>
              <a:rPr lang="en-US" dirty="0" smtClean="0"/>
              <a:t>Centered on “the will of the Father” and “what is written”</a:t>
            </a:r>
            <a:endParaRPr lang="en-US" dirty="0"/>
          </a:p>
        </p:txBody>
      </p:sp>
    </p:spTree>
    <p:extLst>
      <p:ext uri="{BB962C8B-B14F-4D97-AF65-F5344CB8AC3E}">
        <p14:creationId xmlns:p14="http://schemas.microsoft.com/office/powerpoint/2010/main" val="2916891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fade">
                                      <p:cBhvr>
                                        <p:cTn id="15" dur="500"/>
                                        <p:tgtEl>
                                          <p:spTgt spid="4">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fade">
                                      <p:cBhvr>
                                        <p:cTn id="18" dur="500"/>
                                        <p:tgtEl>
                                          <p:spTgt spid="4">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Effect transition="in" filter="fade">
                                      <p:cBhvr>
                                        <p:cTn id="23"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2"/>
          </p:nvPr>
        </p:nvSpPr>
        <p:spPr/>
        <p:txBody>
          <a:bodyPr/>
          <a:lstStyle/>
          <a:p>
            <a:pPr>
              <a:buFont typeface="Wingdings" panose="05000000000000000000" pitchFamily="2" charset="2"/>
              <a:buChar char="ü"/>
            </a:pPr>
            <a:r>
              <a:rPr lang="en-US" dirty="0" smtClean="0"/>
              <a:t>Satan is real</a:t>
            </a:r>
          </a:p>
          <a:p>
            <a:pPr lvl="1">
              <a:buFont typeface="Wingdings" panose="05000000000000000000" pitchFamily="2" charset="2"/>
              <a:buChar char="ü"/>
            </a:pPr>
            <a:r>
              <a:rPr lang="en-US" dirty="0" smtClean="0"/>
              <a:t>If not, who tempted Eve, Jesus, etc.?</a:t>
            </a:r>
          </a:p>
          <a:p>
            <a:pPr>
              <a:buFont typeface="Wingdings" panose="05000000000000000000" pitchFamily="2" charset="2"/>
              <a:buChar char="ü"/>
            </a:pPr>
            <a:r>
              <a:rPr lang="en-US" dirty="0" smtClean="0"/>
              <a:t>Satan is our adversary</a:t>
            </a:r>
          </a:p>
          <a:p>
            <a:pPr lvl="1">
              <a:buFont typeface="Wingdings" panose="05000000000000000000" pitchFamily="2" charset="2"/>
              <a:buChar char="ü"/>
            </a:pPr>
            <a:r>
              <a:rPr lang="en-US" dirty="0" smtClean="0"/>
              <a:t>1 Peter 5:8</a:t>
            </a:r>
          </a:p>
          <a:p>
            <a:pPr>
              <a:buFont typeface="Wingdings" panose="05000000000000000000" pitchFamily="2" charset="2"/>
              <a:buChar char="ü"/>
            </a:pPr>
            <a:r>
              <a:rPr lang="en-US" dirty="0" smtClean="0"/>
              <a:t>Satan is the tempter</a:t>
            </a:r>
          </a:p>
          <a:p>
            <a:pPr lvl="1">
              <a:buFont typeface="Wingdings" panose="05000000000000000000" pitchFamily="2" charset="2"/>
              <a:buChar char="ü"/>
            </a:pPr>
            <a:r>
              <a:rPr lang="en-US" dirty="0" smtClean="0"/>
              <a:t>Matthew 4:3; 1 Thessalonians 3:5</a:t>
            </a:r>
          </a:p>
          <a:p>
            <a:pPr>
              <a:buFont typeface="Wingdings" panose="05000000000000000000" pitchFamily="2" charset="2"/>
              <a:buChar char="ü"/>
            </a:pPr>
            <a:r>
              <a:rPr lang="en-US" dirty="0" smtClean="0"/>
              <a:t>Satan can be resisted</a:t>
            </a:r>
          </a:p>
          <a:p>
            <a:pPr lvl="1">
              <a:buFont typeface="Wingdings" panose="05000000000000000000" pitchFamily="2" charset="2"/>
              <a:buChar char="ü"/>
            </a:pPr>
            <a:r>
              <a:rPr lang="en-US" dirty="0" smtClean="0"/>
              <a:t>James 4:7, 8</a:t>
            </a:r>
            <a:endParaRPr lang="en-US" dirty="0"/>
          </a:p>
        </p:txBody>
      </p:sp>
      <p:sp>
        <p:nvSpPr>
          <p:cNvPr id="3" name="Title 2"/>
          <p:cNvSpPr>
            <a:spLocks noGrp="1"/>
          </p:cNvSpPr>
          <p:nvPr>
            <p:ph type="title"/>
          </p:nvPr>
        </p:nvSpPr>
        <p:spPr/>
        <p:txBody>
          <a:bodyPr/>
          <a:lstStyle/>
          <a:p>
            <a:r>
              <a:rPr lang="en-US" dirty="0" smtClean="0"/>
              <a:t>Conclusion:</a:t>
            </a:r>
            <a:endParaRPr lang="en-US" dirty="0"/>
          </a:p>
        </p:txBody>
      </p:sp>
    </p:spTree>
    <p:extLst>
      <p:ext uri="{BB962C8B-B14F-4D97-AF65-F5344CB8AC3E}">
        <p14:creationId xmlns:p14="http://schemas.microsoft.com/office/powerpoint/2010/main" val="25729715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1000"/>
                                        <p:tgtEl>
                                          <p:spTgt spid="4">
                                            <p:txEl>
                                              <p:pRg st="4" end="4"/>
                                            </p:txEl>
                                          </p:spTgt>
                                        </p:tgtEl>
                                      </p:cBhvr>
                                    </p:animEffect>
                                    <p:anim calcmode="lin" valueType="num">
                                      <p:cBhvr>
                                        <p:cTn id="3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fade">
                                      <p:cBhvr>
                                        <p:cTn id="36" dur="1000"/>
                                        <p:tgtEl>
                                          <p:spTgt spid="4">
                                            <p:txEl>
                                              <p:pRg st="5" end="5"/>
                                            </p:txEl>
                                          </p:spTgt>
                                        </p:tgtEl>
                                      </p:cBhvr>
                                    </p:animEffect>
                                    <p:anim calcmode="lin" valueType="num">
                                      <p:cBhvr>
                                        <p:cTn id="37"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Effect transition="in" filter="fade">
                                      <p:cBhvr>
                                        <p:cTn id="43" dur="1000"/>
                                        <p:tgtEl>
                                          <p:spTgt spid="4">
                                            <p:txEl>
                                              <p:pRg st="6" end="6"/>
                                            </p:txEl>
                                          </p:spTgt>
                                        </p:tgtEl>
                                      </p:cBhvr>
                                    </p:animEffect>
                                    <p:anim calcmode="lin" valueType="num">
                                      <p:cBhvr>
                                        <p:cTn id="44"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4">
                                            <p:txEl>
                                              <p:pRg st="6" end="6"/>
                                            </p:txEl>
                                          </p:spTgt>
                                        </p:tgtEl>
                                        <p:attrNameLst>
                                          <p:attrName>ppt_y</p:attrName>
                                        </p:attrNameLst>
                                      </p:cBhvr>
                                      <p:tavLst>
                                        <p:tav tm="0">
                                          <p:val>
                                            <p:strVal val="#ppt_y-.1"/>
                                          </p:val>
                                        </p:tav>
                                        <p:tav tm="100000">
                                          <p:val>
                                            <p:strVal val="#ppt_y"/>
                                          </p:val>
                                        </p:tav>
                                      </p:tavLst>
                                    </p:anim>
                                  </p:childTnLst>
                                </p:cTn>
                              </p:par>
                              <p:par>
                                <p:cTn id="46" presetID="47" presetClass="entr" presetSubtype="0" fill="hold" grpId="0" nodeType="withEffect">
                                  <p:stCondLst>
                                    <p:cond delay="0"/>
                                  </p:stCondLst>
                                  <p:childTnLst>
                                    <p:set>
                                      <p:cBhvr>
                                        <p:cTn id="47" dur="1" fill="hold">
                                          <p:stCondLst>
                                            <p:cond delay="0"/>
                                          </p:stCondLst>
                                        </p:cTn>
                                        <p:tgtEl>
                                          <p:spTgt spid="4">
                                            <p:txEl>
                                              <p:pRg st="7" end="7"/>
                                            </p:txEl>
                                          </p:spTgt>
                                        </p:tgtEl>
                                        <p:attrNameLst>
                                          <p:attrName>style.visibility</p:attrName>
                                        </p:attrNameLst>
                                      </p:cBhvr>
                                      <p:to>
                                        <p:strVal val="visible"/>
                                      </p:to>
                                    </p:set>
                                    <p:animEffect transition="in" filter="fade">
                                      <p:cBhvr>
                                        <p:cTn id="48" dur="1000"/>
                                        <p:tgtEl>
                                          <p:spTgt spid="4">
                                            <p:txEl>
                                              <p:pRg st="7" end="7"/>
                                            </p:txEl>
                                          </p:spTgt>
                                        </p:tgtEl>
                                      </p:cBhvr>
                                    </p:animEffect>
                                    <p:anim calcmode="lin" valueType="num">
                                      <p:cBhvr>
                                        <p:cTn id="49"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heme/theme1.xml><?xml version="1.0" encoding="utf-8"?>
<a:theme xmlns:a="http://schemas.openxmlformats.org/drawingml/2006/main" name="S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178</TotalTime>
  <Words>428</Words>
  <Application>Microsoft Office PowerPoint</Application>
  <PresentationFormat>On-screen Show (4:3)</PresentationFormat>
  <Paragraphs>53</Paragraphs>
  <Slides>9</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9</vt:i4>
      </vt:variant>
    </vt:vector>
  </HeadingPairs>
  <TitlesOfParts>
    <vt:vector size="20" baseType="lpstr">
      <vt:lpstr>Arial</vt:lpstr>
      <vt:lpstr>Trajan Pro</vt:lpstr>
      <vt:lpstr>Book</vt:lpstr>
      <vt:lpstr>MS PGothic</vt:lpstr>
      <vt:lpstr>Adobe Arabic</vt:lpstr>
      <vt:lpstr>Georgia</vt:lpstr>
      <vt:lpstr>Calibri</vt:lpstr>
      <vt:lpstr>Bodoni Book Italic</vt:lpstr>
      <vt:lpstr>Wingdings</vt:lpstr>
      <vt:lpstr>Berlin Sans FB Demi</vt:lpstr>
      <vt:lpstr>Sin</vt:lpstr>
      <vt:lpstr>PowerPoint Presentation</vt:lpstr>
      <vt:lpstr>Why Did Eve Fall?</vt:lpstr>
      <vt:lpstr>Why Did Eve Fall?</vt:lpstr>
      <vt:lpstr>Eve’s Enticement</vt:lpstr>
      <vt:lpstr>Eve’s Enticement</vt:lpstr>
      <vt:lpstr>Eve’s Enticement</vt:lpstr>
      <vt:lpstr>Eve’s Enticement</vt:lpstr>
      <vt:lpstr>PowerPoint Presentation</vt:lpstr>
      <vt:lpstr>Conclusion:</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J. Wallace</dc:creator>
  <cp:lastModifiedBy>Steven J. Wallace</cp:lastModifiedBy>
  <cp:revision>21</cp:revision>
  <dcterms:created xsi:type="dcterms:W3CDTF">2015-10-13T19:47:23Z</dcterms:created>
  <dcterms:modified xsi:type="dcterms:W3CDTF">2015-10-31T17:26:44Z</dcterms:modified>
</cp:coreProperties>
</file>