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8" r:id="rId2"/>
    <p:sldId id="259" r:id="rId3"/>
    <p:sldId id="260" r:id="rId4"/>
    <p:sldId id="262" r:id="rId5"/>
    <p:sldId id="263" r:id="rId6"/>
    <p:sldId id="261" r:id="rId7"/>
    <p:sldId id="264" r:id="rId8"/>
    <p:sldId id="270" r:id="rId9"/>
    <p:sldId id="271" r:id="rId10"/>
    <p:sldId id="265" r:id="rId11"/>
    <p:sldId id="266" r:id="rId12"/>
    <p:sldId id="268" r:id="rId13"/>
    <p:sldId id="267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FA83A"/>
    <a:srgbClr val="A986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511" autoAdjust="0"/>
    <p:restoredTop sz="94660"/>
  </p:normalViewPr>
  <p:slideViewPr>
    <p:cSldViewPr snapToGrid="0">
      <p:cViewPr varScale="1">
        <p:scale>
          <a:sx n="87" d="100"/>
          <a:sy n="87" d="100"/>
        </p:scale>
        <p:origin x="466" y="6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7694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050261" y="6321777"/>
            <a:ext cx="3050262" cy="338667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3492447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050261" y="6321777"/>
            <a:ext cx="3050262" cy="338667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639108" y="671582"/>
            <a:ext cx="5872567" cy="3166641"/>
          </a:xfrm>
        </p:spPr>
        <p:txBody>
          <a:bodyPr/>
          <a:lstStyle/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2681226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04906" y="199795"/>
            <a:ext cx="8647464" cy="4077440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237475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67276" y="274639"/>
            <a:ext cx="8741539" cy="4027683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2515705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04906" y="199795"/>
            <a:ext cx="8647464" cy="4077440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386766" y="4413899"/>
            <a:ext cx="2301265" cy="1218003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2058864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7" y="561830"/>
            <a:ext cx="8160063" cy="4486813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Scripture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27050" y="5361518"/>
            <a:ext cx="8159750" cy="990253"/>
          </a:xfrm>
        </p:spPr>
        <p:txBody>
          <a:bodyPr>
            <a:normAutofit/>
          </a:bodyPr>
          <a:lstStyle>
            <a:lvl1pPr>
              <a:defRPr sz="1400" baseline="0"/>
            </a:lvl1pPr>
          </a:lstStyle>
          <a:p>
            <a:pPr lvl="0"/>
            <a:r>
              <a:rPr lang="en-US" dirty="0"/>
              <a:t>Add Verse Here</a:t>
            </a:r>
          </a:p>
        </p:txBody>
      </p:sp>
    </p:spTree>
    <p:extLst>
      <p:ext uri="{BB962C8B-B14F-4D97-AF65-F5344CB8AC3E}">
        <p14:creationId xmlns:p14="http://schemas.microsoft.com/office/powerpoint/2010/main" val="214564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7" y="561829"/>
            <a:ext cx="8160063" cy="5805547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6187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89992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059724" y="6321670"/>
            <a:ext cx="3024554" cy="417906"/>
          </a:xfrm>
        </p:spPr>
        <p:txBody>
          <a:bodyPr>
            <a:prstTxWarp prst="textPlain">
              <a:avLst/>
            </a:prstTxWarp>
            <a:noAutofit/>
          </a:bodyPr>
          <a:lstStyle/>
          <a:p>
            <a:r>
              <a:rPr lang="en-US" sz="2400" b="1" dirty="0">
                <a:solidFill>
                  <a:srgbClr val="CFA83A"/>
                </a:solidFill>
              </a:rPr>
              <a:t>GENESIS 25:29-34</a:t>
            </a:r>
          </a:p>
        </p:txBody>
      </p:sp>
    </p:spTree>
    <p:extLst>
      <p:ext uri="{BB962C8B-B14F-4D97-AF65-F5344CB8AC3E}">
        <p14:creationId xmlns:p14="http://schemas.microsoft.com/office/powerpoint/2010/main" val="1380901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strips dir="ru"/>
      </p:transition>
    </mc:Choice>
    <mc:Fallback xmlns="">
      <p:transition spd="slow">
        <p:strips dir="ru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514350" indent="-514350" algn="l">
              <a:buFont typeface="+mj-lt"/>
              <a:buAutoNum type="arabicPeriod"/>
            </a:pPr>
            <a:r>
              <a:rPr lang="en-US" sz="3600" dirty="0"/>
              <a:t>Shortsighted – Genesis 25:32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3600" dirty="0"/>
              <a:t>Carnal – Hebrews 12:16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3600" dirty="0"/>
              <a:t>Profane – Hebrews 12:16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3600" dirty="0"/>
              <a:t>Unrepentant – Hebrews 12:17; </a:t>
            </a:r>
            <a:br>
              <a:rPr lang="en-US" sz="3600" dirty="0"/>
            </a:br>
            <a:r>
              <a:rPr lang="en-US" sz="3600" dirty="0"/>
              <a:t>Gen. 27:30-38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ESAU</a:t>
            </a:r>
            <a:endParaRPr lang="en-US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3886199" y="6550268"/>
            <a:ext cx="1354016" cy="307732"/>
          </a:xfrm>
          <a:prstGeom prst="rect">
            <a:avLst/>
          </a:prstGeom>
        </p:spPr>
        <p:txBody>
          <a:bodyPr numCol="1">
            <a:prstTxWarp prst="textPlain">
              <a:avLst/>
            </a:prstTxWarp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Apple Chancery"/>
              </a:defRPr>
            </a:lvl1pPr>
            <a:lvl2pPr marL="914400" indent="-457200" algn="ctr" defTabSz="9144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Apple Chancery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Apple Chancery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Apple Chancery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Apple Chancery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CFA83A"/>
                </a:solidFill>
                <a:effectLst/>
                <a:uLnTx/>
                <a:uFillTx/>
                <a:latin typeface="Trebuchet MS"/>
                <a:ea typeface="+mn-ea"/>
              </a:rPr>
              <a:t>GENESIS 25:29-34</a:t>
            </a:r>
          </a:p>
        </p:txBody>
      </p:sp>
    </p:spTree>
    <p:extLst>
      <p:ext uri="{BB962C8B-B14F-4D97-AF65-F5344CB8AC3E}">
        <p14:creationId xmlns:p14="http://schemas.microsoft.com/office/powerpoint/2010/main" val="3630184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26737" y="561830"/>
            <a:ext cx="8160063" cy="5170756"/>
          </a:xfrm>
        </p:spPr>
        <p:txBody>
          <a:bodyPr>
            <a:normAutofit/>
          </a:bodyPr>
          <a:lstStyle/>
          <a:p>
            <a:r>
              <a:rPr lang="en-US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WHAT TAKES PLACE IN REPENTANCE?</a:t>
            </a:r>
          </a:p>
          <a:p>
            <a:r>
              <a:rPr lang="en-US" sz="3200" dirty="0"/>
              <a:t>A change in thinking</a:t>
            </a:r>
          </a:p>
          <a:p>
            <a:r>
              <a:rPr lang="en-US" sz="3200" dirty="0"/>
              <a:t>A change in accountability</a:t>
            </a:r>
          </a:p>
          <a:p>
            <a:r>
              <a:rPr lang="en-US" sz="3200" dirty="0"/>
              <a:t>A change in action</a:t>
            </a:r>
          </a:p>
        </p:txBody>
      </p:sp>
    </p:spTree>
    <p:extLst>
      <p:ext uri="{BB962C8B-B14F-4D97-AF65-F5344CB8AC3E}">
        <p14:creationId xmlns:p14="http://schemas.microsoft.com/office/powerpoint/2010/main" val="38922055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26737" y="1090246"/>
            <a:ext cx="8160063" cy="4712678"/>
          </a:xfrm>
        </p:spPr>
        <p:txBody>
          <a:bodyPr/>
          <a:lstStyle/>
          <a:p>
            <a:r>
              <a:rPr lang="en-US" sz="3200" b="1" dirty="0"/>
              <a:t>Eve and the fruit</a:t>
            </a:r>
          </a:p>
          <a:p>
            <a:r>
              <a:rPr lang="en-US" dirty="0"/>
              <a:t>Genesis 3:6</a:t>
            </a:r>
          </a:p>
          <a:p>
            <a:r>
              <a:rPr lang="en-US" sz="3200" b="1" dirty="0"/>
              <a:t>Lot and the fertile fields laden with iniquity?</a:t>
            </a:r>
          </a:p>
          <a:p>
            <a:r>
              <a:rPr lang="en-US" dirty="0"/>
              <a:t>Genesis 13:10-13</a:t>
            </a:r>
          </a:p>
          <a:p>
            <a:r>
              <a:rPr lang="en-US" sz="3200" b="1" dirty="0" err="1"/>
              <a:t>Achan</a:t>
            </a:r>
            <a:r>
              <a:rPr lang="en-US" sz="3200" b="1" dirty="0"/>
              <a:t> and the silver and gold that captured his heart</a:t>
            </a:r>
          </a:p>
          <a:p>
            <a:r>
              <a:rPr lang="en-US" dirty="0"/>
              <a:t>Joshua 7:21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stelsSmoot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0618" y="0"/>
            <a:ext cx="8312300" cy="1289585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42036221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26737" y="561830"/>
            <a:ext cx="8160063" cy="5179547"/>
          </a:xfrm>
        </p:spPr>
        <p:txBody>
          <a:bodyPr>
            <a:normAutofit/>
          </a:bodyPr>
          <a:lstStyle/>
          <a:p>
            <a:r>
              <a:rPr lang="en-US" sz="3600" dirty="0"/>
              <a:t>Ps. 34:18, “The LORD is near to those who have a broken heart, And saves such as have a contrite spirit.”</a:t>
            </a:r>
          </a:p>
          <a:p>
            <a:endParaRPr lang="en-US" sz="2400" dirty="0"/>
          </a:p>
          <a:p>
            <a:r>
              <a:rPr lang="en-US" sz="3600" dirty="0"/>
              <a:t>Ps. 51:17, “The sacrifices of God are a broken spirit, A broken and a contrite heart—These, O God, You will not despise.”</a:t>
            </a:r>
          </a:p>
        </p:txBody>
      </p:sp>
    </p:spTree>
    <p:extLst>
      <p:ext uri="{BB962C8B-B14F-4D97-AF65-F5344CB8AC3E}">
        <p14:creationId xmlns:p14="http://schemas.microsoft.com/office/powerpoint/2010/main" val="217449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26737" y="1477108"/>
            <a:ext cx="8160063" cy="4255477"/>
          </a:xfrm>
        </p:spPr>
        <p:txBody>
          <a:bodyPr>
            <a:normAutofit/>
          </a:bodyPr>
          <a:lstStyle/>
          <a:p>
            <a:r>
              <a:rPr lang="en-US" sz="3200" dirty="0"/>
              <a:t>“…and Esau came in from the field, and he was weary” (Gen. 25:29)</a:t>
            </a:r>
          </a:p>
          <a:p>
            <a:endParaRPr lang="en-US" sz="3200" dirty="0"/>
          </a:p>
          <a:p>
            <a:r>
              <a:rPr lang="en-US" sz="3200" dirty="0"/>
              <a:t>“And let us not grow weary while doing good, for in due season we shall reap if we do not lose heart” (Gal. 6:9)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388" y="721882"/>
            <a:ext cx="7768272" cy="667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27216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514350" indent="-514350" algn="l">
              <a:buFont typeface="+mj-lt"/>
              <a:buAutoNum type="arabicPeriod"/>
            </a:pPr>
            <a:r>
              <a:rPr lang="en-US" sz="3600" dirty="0"/>
              <a:t>Shortsighted – Genesis 25:32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3600" dirty="0"/>
              <a:t>Carnal – Hebrews 12:16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3600" dirty="0"/>
              <a:t>Profane – Hebrews 12:16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ESAU</a:t>
            </a:r>
            <a:endParaRPr lang="en-US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3886199" y="6550268"/>
            <a:ext cx="1354016" cy="307732"/>
          </a:xfrm>
          <a:prstGeom prst="rect">
            <a:avLst/>
          </a:prstGeom>
        </p:spPr>
        <p:txBody>
          <a:bodyPr numCol="1">
            <a:prstTxWarp prst="textPlain">
              <a:avLst/>
            </a:prstTxWarp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Apple Chancery"/>
              </a:defRPr>
            </a:lvl1pPr>
            <a:lvl2pPr marL="914400" indent="-457200" algn="ctr" defTabSz="9144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Apple Chancery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Apple Chancery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Apple Chancery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Apple Chancery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b="1" dirty="0">
                <a:solidFill>
                  <a:srgbClr val="CFA83A"/>
                </a:solidFill>
              </a:rPr>
              <a:t>GENESIS 25:29-34</a:t>
            </a:r>
          </a:p>
        </p:txBody>
      </p:sp>
    </p:spTree>
    <p:extLst>
      <p:ext uri="{BB962C8B-B14F-4D97-AF65-F5344CB8AC3E}">
        <p14:creationId xmlns:p14="http://schemas.microsoft.com/office/powerpoint/2010/main" val="2702905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THE SOUL</a:t>
            </a:r>
          </a:p>
          <a:p>
            <a:r>
              <a:rPr lang="en-US" sz="2400" dirty="0"/>
              <a:t>MATT. 16:25, 26</a:t>
            </a:r>
          </a:p>
          <a:p>
            <a:r>
              <a:rPr lang="en-US" sz="3200" dirty="0"/>
              <a:t>THE NAME OF THE LORD</a:t>
            </a:r>
          </a:p>
          <a:p>
            <a:r>
              <a:rPr lang="en-US" sz="2400" dirty="0"/>
              <a:t>EX. 20:7; MATT. 6:9</a:t>
            </a:r>
          </a:p>
          <a:p>
            <a:r>
              <a:rPr lang="en-US" sz="3200" dirty="0"/>
              <a:t>THE LORD’S SUPPER</a:t>
            </a:r>
          </a:p>
          <a:p>
            <a:r>
              <a:rPr lang="en-US" sz="2400" dirty="0"/>
              <a:t>1 COR. 11:17ff</a:t>
            </a:r>
          </a:p>
          <a:p>
            <a:r>
              <a:rPr lang="en-US" sz="3200" dirty="0"/>
              <a:t>THE WORK OF THE CHURCH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>
            <a:prstTxWarp prst="textPlain">
              <a:avLst/>
            </a:prstTxWarp>
          </a:bodyPr>
          <a:lstStyle/>
          <a:p>
            <a:r>
              <a:rPr lang="en-US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PROFANING WHAT IS HOLY TODAY</a:t>
            </a:r>
          </a:p>
        </p:txBody>
      </p:sp>
    </p:spTree>
    <p:extLst>
      <p:ext uri="{BB962C8B-B14F-4D97-AF65-F5344CB8AC3E}">
        <p14:creationId xmlns:p14="http://schemas.microsoft.com/office/powerpoint/2010/main" val="34750671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2829" y="217379"/>
            <a:ext cx="4217625" cy="4077440"/>
          </a:xfrm>
        </p:spPr>
        <p:txBody>
          <a:bodyPr>
            <a:normAutofit/>
          </a:bodyPr>
          <a:lstStyle/>
          <a:p>
            <a:r>
              <a:rPr lang="en-US" b="1" dirty="0"/>
              <a:t>The Spirit of Esau:</a:t>
            </a:r>
          </a:p>
          <a:p>
            <a:r>
              <a:rPr lang="en-US" dirty="0"/>
              <a:t>“This Sunday night… everyone is invited to bring your favorite chili or soup and enjoy a warm winter fellowship. Also bring desserts and drinks.”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4537398" y="217379"/>
            <a:ext cx="4217625" cy="40774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 baseline="0">
                <a:solidFill>
                  <a:schemeClr val="tx1"/>
                </a:solidFill>
                <a:latin typeface="+mn-lt"/>
                <a:ea typeface="+mn-ea"/>
                <a:cs typeface="Apple Chancery"/>
              </a:defRPr>
            </a:lvl1pPr>
            <a:lvl2pPr marL="914400" indent="-4572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Apple Chancery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Apple Chancery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Apple Chancery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Apple Chancery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The Holy Spirit:</a:t>
            </a:r>
          </a:p>
          <a:p>
            <a:r>
              <a:rPr lang="en-US" dirty="0"/>
              <a:t>“What! Do you not have houses to eat and drink in? Or do you despise the church of God and shame those who have nothing? …”</a:t>
            </a:r>
          </a:p>
          <a:p>
            <a:r>
              <a:rPr lang="en-US" dirty="0"/>
              <a:t>1 Corinthians 11:22</a:t>
            </a:r>
          </a:p>
        </p:txBody>
      </p:sp>
    </p:spTree>
    <p:extLst>
      <p:ext uri="{BB962C8B-B14F-4D97-AF65-F5344CB8AC3E}">
        <p14:creationId xmlns:p14="http://schemas.microsoft.com/office/powerpoint/2010/main" val="114490580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2829" y="217379"/>
            <a:ext cx="4217625" cy="4077440"/>
          </a:xfrm>
        </p:spPr>
        <p:txBody>
          <a:bodyPr>
            <a:normAutofit/>
          </a:bodyPr>
          <a:lstStyle/>
          <a:p>
            <a:r>
              <a:rPr lang="en-US" b="1" dirty="0"/>
              <a:t>The Spirit of Esau:</a:t>
            </a:r>
          </a:p>
          <a:p>
            <a:r>
              <a:rPr lang="en-US" dirty="0"/>
              <a:t>“Lunch will be served today. Please plan to stay and fellowship with one another.”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4537398" y="217379"/>
            <a:ext cx="4217625" cy="40774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 baseline="0">
                <a:solidFill>
                  <a:schemeClr val="tx1"/>
                </a:solidFill>
                <a:latin typeface="+mn-lt"/>
                <a:ea typeface="+mn-ea"/>
                <a:cs typeface="Apple Chancery"/>
              </a:defRPr>
            </a:lvl1pPr>
            <a:lvl2pPr marL="914400" indent="-4572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Apple Chancery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Apple Chancery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Apple Chancery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Apple Chancery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</a:rPr>
              <a:t>The Holy Spirit: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</a:rPr>
              <a:t>“But if anyone is hungry, let him eat at home, lest you come together for</a:t>
            </a:r>
            <a:r>
              <a:rPr lang="en-US" dirty="0">
                <a:solidFill>
                  <a:prstClr val="white"/>
                </a:solidFill>
                <a:latin typeface="Trebuchet MS"/>
              </a:rPr>
              <a:t>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</a:rPr>
              <a:t>judgment…”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>
                <a:solidFill>
                  <a:prstClr val="white"/>
                </a:solidFill>
                <a:latin typeface="Trebuchet MS"/>
              </a:rPr>
              <a:t>1 Corinthians 11:34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55515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SOUL</a:t>
            </a:r>
          </a:p>
          <a:p>
            <a:r>
              <a:rPr lang="en-US" sz="2000" dirty="0"/>
              <a:t>MATT. 16:25, 26</a:t>
            </a:r>
          </a:p>
          <a:p>
            <a:r>
              <a:rPr lang="en-US" dirty="0"/>
              <a:t>THE NAME OF THE LORD</a:t>
            </a:r>
          </a:p>
          <a:p>
            <a:r>
              <a:rPr lang="en-US" sz="2000" dirty="0"/>
              <a:t>EX. 20:7; MATT. 6:9</a:t>
            </a:r>
          </a:p>
          <a:p>
            <a:r>
              <a:rPr lang="en-US" dirty="0"/>
              <a:t>THE LORD’S SUPPER</a:t>
            </a:r>
          </a:p>
          <a:p>
            <a:r>
              <a:rPr lang="en-US" sz="2000" dirty="0"/>
              <a:t>1 COR. 11:17ff</a:t>
            </a:r>
          </a:p>
          <a:p>
            <a:r>
              <a:rPr lang="en-US" dirty="0"/>
              <a:t>THE WORK OF THE CHURCH</a:t>
            </a:r>
          </a:p>
          <a:p>
            <a:r>
              <a:rPr lang="en-US" dirty="0"/>
              <a:t>1 Cor. 11:22, 34</a:t>
            </a:r>
          </a:p>
          <a:p>
            <a:r>
              <a:rPr lang="en-US" dirty="0"/>
              <a:t>THE PULPIT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>
            <a:prstTxWarp prst="textPlain">
              <a:avLst/>
            </a:prstTxWarp>
          </a:bodyPr>
          <a:lstStyle/>
          <a:p>
            <a:r>
              <a:rPr lang="en-US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PROFANING WHAT IS HOLY TODAY</a:t>
            </a:r>
          </a:p>
        </p:txBody>
      </p:sp>
    </p:spTree>
    <p:extLst>
      <p:ext uri="{BB962C8B-B14F-4D97-AF65-F5344CB8AC3E}">
        <p14:creationId xmlns:p14="http://schemas.microsoft.com/office/powerpoint/2010/main" val="1611513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2829" y="217379"/>
            <a:ext cx="4217625" cy="4495298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The Spirit of Esau:</a:t>
            </a:r>
          </a:p>
          <a:p>
            <a:r>
              <a:rPr lang="en-US" dirty="0"/>
              <a:t>“…we will have a Testimonials Night. Similar to last year, it is open to all… members, male and female, and will consist of participants giving a 5- 8-minute testimonial about how God has been working in your life recently…” </a:t>
            </a:r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4537398" y="217379"/>
            <a:ext cx="4217625" cy="40774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 baseline="0">
                <a:solidFill>
                  <a:schemeClr val="tx1"/>
                </a:solidFill>
                <a:latin typeface="+mn-lt"/>
                <a:ea typeface="+mn-ea"/>
                <a:cs typeface="Apple Chancery"/>
              </a:defRPr>
            </a:lvl1pPr>
            <a:lvl2pPr marL="914400" indent="-4572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Apple Chancery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Apple Chancery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Apple Chancery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Apple Chancery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</a:rPr>
              <a:t>The Holy Spirit:</a:t>
            </a:r>
          </a:p>
          <a:p>
            <a:pPr lvl="0"/>
            <a:r>
              <a:rPr lang="en-US" dirty="0">
                <a:solidFill>
                  <a:prstClr val="white"/>
                </a:solidFill>
              </a:rPr>
              <a:t>“that your faith should </a:t>
            </a:r>
            <a:r>
              <a:rPr lang="en-US" u="sng" dirty="0">
                <a:solidFill>
                  <a:prstClr val="white"/>
                </a:solidFill>
              </a:rPr>
              <a:t>not be in the wisdom of men </a:t>
            </a:r>
            <a:r>
              <a:rPr lang="en-US" dirty="0">
                <a:solidFill>
                  <a:prstClr val="white"/>
                </a:solidFill>
              </a:rPr>
              <a:t>but in the power of God.</a:t>
            </a:r>
            <a:r>
              <a:rPr lang="en-US" dirty="0">
                <a:solidFill>
                  <a:prstClr val="white"/>
                </a:solidFill>
                <a:latin typeface="Trebuchet MS"/>
              </a:rPr>
              <a:t>”</a:t>
            </a:r>
          </a:p>
          <a:p>
            <a:pPr lvl="0"/>
            <a:r>
              <a:rPr lang="en-US" dirty="0">
                <a:solidFill>
                  <a:prstClr val="white"/>
                </a:solidFill>
                <a:latin typeface="Trebuchet MS"/>
              </a:rPr>
              <a:t>1 Cor. 2:5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117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2829" y="217379"/>
            <a:ext cx="4217625" cy="4495298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The Spirit of Esau:</a:t>
            </a:r>
          </a:p>
          <a:p>
            <a:r>
              <a:rPr lang="en-US" dirty="0"/>
              <a:t>“…we will have a Testimonials Night. Similar to last year, it is open to all… members, male and female, and will consist of participants giving a 5- 8-minute testimonial about how God has been working in your life recently…” </a:t>
            </a:r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4537398" y="217379"/>
            <a:ext cx="4217625" cy="44952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 baseline="0">
                <a:solidFill>
                  <a:schemeClr val="tx1"/>
                </a:solidFill>
                <a:latin typeface="+mn-lt"/>
                <a:ea typeface="+mn-ea"/>
                <a:cs typeface="Apple Chancery"/>
              </a:defRPr>
            </a:lvl1pPr>
            <a:lvl2pPr marL="914400" indent="-4572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Apple Chancery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Apple Chancery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Apple Chancery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Apple Chancery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</a:rPr>
              <a:t>The Holy Spirit:</a:t>
            </a:r>
          </a:p>
          <a:p>
            <a:pPr lvl="0"/>
            <a:r>
              <a:rPr lang="en-US" dirty="0">
                <a:solidFill>
                  <a:prstClr val="white"/>
                </a:solidFill>
              </a:rPr>
              <a:t>“</a:t>
            </a:r>
            <a:r>
              <a:rPr lang="en-US" dirty="0">
                <a:solidFill>
                  <a:prstClr val="white"/>
                </a:solidFill>
              </a:rPr>
              <a:t>…that you may learn in us </a:t>
            </a:r>
            <a:r>
              <a:rPr lang="en-US" u="sng" dirty="0">
                <a:solidFill>
                  <a:prstClr val="white"/>
                </a:solidFill>
              </a:rPr>
              <a:t>not to think beyond what is written</a:t>
            </a:r>
            <a:r>
              <a:rPr lang="en-US" dirty="0">
                <a:solidFill>
                  <a:prstClr val="white"/>
                </a:solidFill>
              </a:rPr>
              <a:t>, that none of you may be puffed up on behalf of one against the other.”</a:t>
            </a:r>
          </a:p>
          <a:p>
            <a:pPr lvl="0"/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</a:rPr>
              <a:t>1 Cor. </a:t>
            </a:r>
            <a:r>
              <a:rPr lang="en-US" dirty="0">
                <a:solidFill>
                  <a:prstClr val="white"/>
                </a:solidFill>
                <a:latin typeface="Trebuchet MS"/>
              </a:rPr>
              <a:t>4:6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74770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2829" y="217379"/>
            <a:ext cx="4217625" cy="4495298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The Spirit of Esau:</a:t>
            </a:r>
          </a:p>
          <a:p>
            <a:r>
              <a:rPr lang="en-US" dirty="0"/>
              <a:t>“…we will have a Testimonials Night. Similar to last year, it is open to all… members, male and female, and will consist of participants giving a 5- 8-minute testimonial about how God has been working in your life recently…” </a:t>
            </a:r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4537398" y="217379"/>
            <a:ext cx="4217625" cy="44952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 baseline="0">
                <a:solidFill>
                  <a:schemeClr val="tx1"/>
                </a:solidFill>
                <a:latin typeface="+mn-lt"/>
                <a:ea typeface="+mn-ea"/>
                <a:cs typeface="Apple Chancery"/>
              </a:defRPr>
            </a:lvl1pPr>
            <a:lvl2pPr marL="914400" indent="-4572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Apple Chancery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Apple Chancery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Apple Chancery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Apple Chancery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</a:rPr>
              <a:t>The Holy Spirit:</a:t>
            </a:r>
          </a:p>
          <a:p>
            <a:pPr lvl="0"/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</a:rPr>
              <a:t>“</a:t>
            </a:r>
            <a:r>
              <a:rPr lang="en-US" dirty="0">
                <a:solidFill>
                  <a:prstClr val="white"/>
                </a:solidFill>
              </a:rPr>
              <a:t>Let your women keep silent in the churches, for they are not permitted to speak; but they are to be submissive, as the law also says.”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</a:rPr>
              <a:t>1 Cor. 14:34</a:t>
            </a:r>
          </a:p>
        </p:txBody>
      </p:sp>
    </p:spTree>
    <p:extLst>
      <p:ext uri="{BB962C8B-B14F-4D97-AF65-F5344CB8AC3E}">
        <p14:creationId xmlns:p14="http://schemas.microsoft.com/office/powerpoint/2010/main" val="3725684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157</TotalTime>
  <Words>647</Words>
  <Application>Microsoft Office PowerPoint</Application>
  <PresentationFormat>On-screen Show (4:3)</PresentationFormat>
  <Paragraphs>71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Adelle-Regular</vt:lpstr>
      <vt:lpstr>Apple Chancery</vt:lpstr>
      <vt:lpstr>Arial</vt:lpstr>
      <vt:lpstr>Arial Black</vt:lpstr>
      <vt:lpstr>Segoe UI Black</vt:lpstr>
      <vt:lpstr>Trebuchet MS</vt:lpstr>
      <vt:lpstr>Default</vt:lpstr>
      <vt:lpstr>PowerPoint Presentation</vt:lpstr>
      <vt:lpstr>ESAU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ESAU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Steven Wallace</dc:creator>
  <cp:lastModifiedBy>Steven Wallace</cp:lastModifiedBy>
  <cp:revision>17</cp:revision>
  <dcterms:created xsi:type="dcterms:W3CDTF">2016-11-22T21:13:53Z</dcterms:created>
  <dcterms:modified xsi:type="dcterms:W3CDTF">2016-11-29T18:05:48Z</dcterms:modified>
</cp:coreProperties>
</file>