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709" r:id="rId2"/>
  </p:sldMasterIdLst>
  <p:notesMasterIdLst>
    <p:notesMasterId r:id="rId19"/>
  </p:notesMasterIdLst>
  <p:handoutMasterIdLst>
    <p:handoutMasterId r:id="rId20"/>
  </p:handoutMasterIdLst>
  <p:sldIdLst>
    <p:sldId id="324" r:id="rId3"/>
    <p:sldId id="287" r:id="rId4"/>
    <p:sldId id="325" r:id="rId5"/>
    <p:sldId id="312" r:id="rId6"/>
    <p:sldId id="334" r:id="rId7"/>
    <p:sldId id="336" r:id="rId8"/>
    <p:sldId id="326" r:id="rId9"/>
    <p:sldId id="335" r:id="rId10"/>
    <p:sldId id="327" r:id="rId11"/>
    <p:sldId id="337" r:id="rId12"/>
    <p:sldId id="328" r:id="rId13"/>
    <p:sldId id="338" r:id="rId14"/>
    <p:sldId id="339" r:id="rId15"/>
    <p:sldId id="340" r:id="rId16"/>
    <p:sldId id="341" r:id="rId17"/>
    <p:sldId id="342" r:id="rId18"/>
  </p:sldIdLst>
  <p:sldSz cx="12192000" cy="6858000"/>
  <p:notesSz cx="9601200" cy="73152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Baskerville Old Face" panose="02020602080505020303" pitchFamily="18" charset="0"/>
      <p:regular r:id="rId25"/>
    </p:embeddedFon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Berlin Sans FB Demi" panose="020E0802020502020306" pitchFamily="34" charset="0"/>
      <p:bold r:id="rId34"/>
    </p:embeddedFont>
    <p:embeddedFont>
      <p:font typeface="Segoe UI Semibold" panose="020B0702040204020203" pitchFamily="34" charset="0"/>
      <p:bold r:id="rId35"/>
      <p:boldItalic r:id="rId36"/>
    </p:embeddedFon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 Black" panose="020B0A04020102020204" pitchFamily="34" charset="0"/>
      <p:bold r:id="rId45"/>
    </p:embeddedFont>
    <p:embeddedFont>
      <p:font typeface="Calibri Light" panose="020F0302020204030204" pitchFamily="34" charset="0"/>
      <p:regular r:id="rId46"/>
      <p: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994D00"/>
    <a:srgbClr val="CC3300"/>
    <a:srgbClr val="FD470A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986" autoAdjust="0"/>
  </p:normalViewPr>
  <p:slideViewPr>
    <p:cSldViewPr>
      <p:cViewPr varScale="1">
        <p:scale>
          <a:sx n="55" d="100"/>
          <a:sy n="55" d="100"/>
        </p:scale>
        <p:origin x="1078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9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7D12DEF-CAA8-4DFE-8E94-732227BC0D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2-14T19:43:53.841"/>
    </inkml:context>
    <inkml:brush xml:id="br0">
      <inkml:brushProperty name="width" value="0.01667" units="cm"/>
      <inkml:brushProperty name="height" value="0.01667" units="cm"/>
      <inkml:brushProperty name="color" value="#FFFFFF"/>
      <inkml:brushProperty name="ignorePressure" value="1"/>
    </inkml:brush>
  </inkml:definitions>
  <inkml:trace contextRef="#ctx0" brushRef="#br0">23125 7866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2B69323-4014-40AE-B9D2-96EB8878A3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69323-4014-40AE-B9D2-96EB8878A34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7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86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8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144B-F4D1-4440-9889-844609C6B14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144B-F4D1-4440-9889-844609C6B14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0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654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0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87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69323-4014-40AE-B9D2-96EB8878A34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8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4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sun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8128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3668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9C6C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C711D7-134E-42AF-9ED4-D2A102FB1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5632-82FB-4CCE-B10F-445F403BE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F2FFF-F9E6-4CA2-BB5A-14B52C09E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3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6DD2-B3D9-40E6-9875-8D5905972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3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7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4F5C-29B0-4508-A12E-5F65F2ED5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9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F0FF7-A8F6-4351-842C-8A7CBF8F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0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F55C-2DB2-45FC-9C23-E5803E43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68AF-EE81-4156-8C2D-3F61E9EAE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ACE0F-9965-48F0-999F-B389365D2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9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F4494-00E4-46D7-A470-974FB8C57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5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0361-FED9-4CEC-8B82-EBFE02D1C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36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E1E10"/>
                </a:solidFill>
              </a:defRPr>
            </a:lvl1pPr>
          </a:lstStyle>
          <a:p>
            <a:fld id="{2B8170A4-1CFC-413B-8662-340C5C1BDC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79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E1E1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E1E1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E1E1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E1E1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70A4-1CFC-413B-8662-340C5C1BDC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4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r="9091" b="2207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0" y="2209807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kern="0" dirty="0">
                <a:ln>
                  <a:solidFill>
                    <a:srgbClr val="994D00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If I Were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996" y="1993093"/>
            <a:ext cx="98440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0" kern="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</a:rPr>
              <a:t>S</a:t>
            </a:r>
            <a:r>
              <a:rPr lang="en-US" sz="16600" kern="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</a:rPr>
              <a:t>atan’s</a:t>
            </a:r>
            <a:endParaRPr lang="en-US" kern="0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996" y="4800600"/>
            <a:ext cx="984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kern="0" spc="159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</a:rPr>
              <a:t>MINISTER</a:t>
            </a:r>
            <a:endParaRPr lang="en-US" sz="1050" kern="0" spc="1590" dirty="0">
              <a:ln>
                <a:solidFill>
                  <a:sysClr val="windowText" lastClr="000000"/>
                </a:solidFill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27" y="6248400"/>
            <a:ext cx="914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C000">
                    <a:lumMod val="20000"/>
                    <a:lumOff val="80000"/>
                  </a:srgbClr>
                </a:solidFill>
                <a:latin typeface="Book Antiqua" panose="02040602050305030304" pitchFamily="18" charset="0"/>
              </a:rPr>
              <a:t>(part 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7"/>
            <a:ext cx="2572946" cy="2492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0923" t="6617" r="15054" b="38311"/>
          <a:stretch/>
        </p:blipFill>
        <p:spPr>
          <a:xfrm>
            <a:off x="6687746" y="770415"/>
            <a:ext cx="1658255" cy="173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8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10744200" cy="41148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How Important Was 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REPENTANCE</a:t>
            </a: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to the Apostle John?</a:t>
            </a:r>
          </a:p>
        </p:txBody>
      </p:sp>
    </p:spTree>
    <p:extLst>
      <p:ext uri="{BB962C8B-B14F-4D97-AF65-F5344CB8AC3E}">
        <p14:creationId xmlns:p14="http://schemas.microsoft.com/office/powerpoint/2010/main" val="2463749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9067800" cy="1219200"/>
          </a:xfrm>
        </p:spPr>
        <p:txBody>
          <a:bodyPr/>
          <a:lstStyle/>
          <a:p>
            <a:r>
              <a:rPr lang="en-US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 Revelation</a:t>
            </a:r>
            <a:endParaRPr lang="en-US" spc="6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535119"/>
            <a:ext cx="4421188" cy="1131887"/>
          </a:xfrm>
        </p:spPr>
        <p:txBody>
          <a:bodyPr/>
          <a:lstStyle/>
          <a:p>
            <a:r>
              <a:rPr lang="en-US" sz="3200" dirty="0"/>
              <a:t>Where sin existed in the seven churches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2830512"/>
            <a:ext cx="4040188" cy="3951288"/>
          </a:xfrm>
        </p:spPr>
        <p:txBody>
          <a:bodyPr/>
          <a:lstStyle/>
          <a:p>
            <a:r>
              <a:rPr lang="en-US" sz="3200" i="1" dirty="0">
                <a:latin typeface="Cambria" panose="02040503050406030204" pitchFamily="18" charset="0"/>
              </a:rPr>
              <a:t>Ephesus</a:t>
            </a:r>
            <a:r>
              <a:rPr lang="en-US" sz="3200" dirty="0">
                <a:latin typeface="Cambria" panose="02040503050406030204" pitchFamily="18" charset="0"/>
              </a:rPr>
              <a:t>, 2:5</a:t>
            </a:r>
          </a:p>
          <a:p>
            <a:r>
              <a:rPr lang="en-US" sz="3200" i="1" dirty="0">
                <a:latin typeface="Cambria" panose="02040503050406030204" pitchFamily="18" charset="0"/>
              </a:rPr>
              <a:t>Pergamos</a:t>
            </a:r>
            <a:r>
              <a:rPr lang="en-US" sz="3200" dirty="0">
                <a:latin typeface="Cambria" panose="02040503050406030204" pitchFamily="18" charset="0"/>
              </a:rPr>
              <a:t>, 2:16</a:t>
            </a:r>
          </a:p>
          <a:p>
            <a:r>
              <a:rPr lang="en-US" sz="3200" i="1" dirty="0">
                <a:latin typeface="Cambria" panose="02040503050406030204" pitchFamily="18" charset="0"/>
              </a:rPr>
              <a:t>Thyatira</a:t>
            </a:r>
            <a:r>
              <a:rPr lang="en-US" sz="3200" dirty="0">
                <a:latin typeface="Cambria" panose="02040503050406030204" pitchFamily="18" charset="0"/>
              </a:rPr>
              <a:t>, 2:21, 22</a:t>
            </a:r>
          </a:p>
          <a:p>
            <a:r>
              <a:rPr lang="en-US" sz="3200" i="1" dirty="0">
                <a:latin typeface="Cambria" panose="02040503050406030204" pitchFamily="18" charset="0"/>
              </a:rPr>
              <a:t>Sardis</a:t>
            </a:r>
            <a:r>
              <a:rPr lang="en-US" sz="3200" dirty="0">
                <a:latin typeface="Cambria" panose="02040503050406030204" pitchFamily="18" charset="0"/>
              </a:rPr>
              <a:t>, 3:3</a:t>
            </a:r>
          </a:p>
          <a:p>
            <a:r>
              <a:rPr lang="en-US" sz="3200" i="1" dirty="0">
                <a:latin typeface="Cambria" panose="02040503050406030204" pitchFamily="18" charset="0"/>
              </a:rPr>
              <a:t>Laodicea</a:t>
            </a:r>
            <a:r>
              <a:rPr lang="en-US" sz="3200" dirty="0">
                <a:latin typeface="Cambria" panose="02040503050406030204" pitchFamily="18" charset="0"/>
              </a:rPr>
              <a:t>, 3:19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5" y="1676407"/>
            <a:ext cx="4956175" cy="990599"/>
          </a:xfrm>
        </p:spPr>
        <p:txBody>
          <a:bodyPr/>
          <a:lstStyle/>
          <a:p>
            <a:r>
              <a:rPr lang="en-US" sz="3200" dirty="0"/>
              <a:t>For the rest of mankind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32" y="2830512"/>
            <a:ext cx="4956168" cy="3951288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Revelation 9:20, 21</a:t>
            </a:r>
          </a:p>
          <a:p>
            <a:r>
              <a:rPr lang="en-US" sz="3200" dirty="0">
                <a:latin typeface="Cambria" panose="02040503050406030204" pitchFamily="18" charset="0"/>
              </a:rPr>
              <a:t>Revelation 16:9,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5486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latin typeface="Arial Black" panose="020B0A04020102020204" pitchFamily="34" charset="0"/>
              </a:rPr>
              <a:t>TEN TIMES</a:t>
            </a:r>
            <a:r>
              <a:rPr lang="en-US" sz="3600" spc="-150" dirty="0">
                <a:latin typeface="Arial Black" panose="020B0A04020102020204" pitchFamily="34" charset="0"/>
              </a:rPr>
              <a:t> </a:t>
            </a:r>
            <a:r>
              <a:rPr lang="en-US" sz="3200" spc="-150" dirty="0">
                <a:latin typeface="Arial Black" panose="020B0A04020102020204" pitchFamily="34" charset="0"/>
              </a:rPr>
              <a:t>in </a:t>
            </a:r>
            <a:r>
              <a:rPr lang="en-US" sz="3600" spc="600" dirty="0">
                <a:latin typeface="Arial Black" panose="020B0A04020102020204" pitchFamily="34" charset="0"/>
              </a:rPr>
              <a:t>REVELATION!</a:t>
            </a:r>
            <a:endParaRPr lang="en-US" sz="3200" spc="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794176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REPENT!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9219" y="4038600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REPENT!</a:t>
            </a:r>
          </a:p>
        </p:txBody>
      </p:sp>
    </p:spTree>
    <p:extLst>
      <p:ext uri="{BB962C8B-B14F-4D97-AF65-F5344CB8AC3E}">
        <p14:creationId xmlns:p14="http://schemas.microsoft.com/office/powerpoint/2010/main" val="2353663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uiExpand="1" build="p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 What He Saw Required of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The diseased man</a:t>
            </a:r>
          </a:p>
          <a:p>
            <a:pPr lvl="1"/>
            <a:r>
              <a:rPr lang="en-US" sz="4000" dirty="0"/>
              <a:t>John 5:1-14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The woman caught in adultery</a:t>
            </a:r>
          </a:p>
          <a:p>
            <a:pPr lvl="1"/>
            <a:r>
              <a:rPr lang="en-US" sz="4000" dirty="0"/>
              <a:t>John 8:1-11</a:t>
            </a:r>
          </a:p>
        </p:txBody>
      </p:sp>
    </p:spTree>
    <p:extLst>
      <p:ext uri="{BB962C8B-B14F-4D97-AF65-F5344CB8AC3E}">
        <p14:creationId xmlns:p14="http://schemas.microsoft.com/office/powerpoint/2010/main" val="41377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0" y="2667000"/>
            <a:ext cx="1600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 What He Saw Required of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828800"/>
            <a:ext cx="10591800" cy="5029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400" dirty="0">
                <a:latin typeface="Arial Black" panose="020B0A04020102020204" pitchFamily="34" charset="0"/>
              </a:rPr>
              <a:t>The people </a:t>
            </a:r>
            <a:r>
              <a:rPr lang="en-US" sz="4000" dirty="0"/>
              <a:t>(Jn. 12:20-43)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b="1" dirty="0"/>
              <a:t>“see” + “understand” + “turn” → “heal” (v. 40)</a:t>
            </a:r>
          </a:p>
          <a:p>
            <a:pPr lvl="2"/>
            <a:r>
              <a:rPr lang="en-US" sz="3600" u="sng" dirty="0"/>
              <a:t>Turning</a:t>
            </a:r>
            <a:r>
              <a:rPr lang="en-US" sz="3600" dirty="0"/>
              <a:t> </a:t>
            </a:r>
            <a:r>
              <a:rPr lang="en-US" sz="3600" i="1" dirty="0"/>
              <a:t>around</a:t>
            </a:r>
            <a:r>
              <a:rPr lang="en-US" sz="3600" dirty="0"/>
              <a:t>—Jn. 21:20</a:t>
            </a:r>
          </a:p>
          <a:p>
            <a:pPr lvl="2"/>
            <a:r>
              <a:rPr lang="en-US" sz="3600" u="sng" dirty="0"/>
              <a:t>Turning</a:t>
            </a:r>
            <a:r>
              <a:rPr lang="en-US" sz="3600" dirty="0"/>
              <a:t> </a:t>
            </a:r>
            <a:r>
              <a:rPr lang="en-US" sz="3600" i="1" dirty="0"/>
              <a:t>to the Lord—</a:t>
            </a:r>
            <a:r>
              <a:rPr lang="en-US" sz="3600" dirty="0"/>
              <a:t>Acts 3:19; 9:35; etc.</a:t>
            </a:r>
          </a:p>
          <a:p>
            <a:pPr lvl="2"/>
            <a:r>
              <a:rPr lang="en-US" sz="3600" u="sng" dirty="0"/>
              <a:t>Turning</a:t>
            </a:r>
            <a:r>
              <a:rPr lang="en-US" sz="3600" dirty="0"/>
              <a:t> </a:t>
            </a:r>
            <a:r>
              <a:rPr lang="en-US" sz="3600" i="1" dirty="0"/>
              <a:t>from sin—</a:t>
            </a:r>
            <a:r>
              <a:rPr lang="en-US" sz="3600" dirty="0"/>
              <a:t>Acts 26:18; Jas. 5:19, 20</a:t>
            </a:r>
          </a:p>
        </p:txBody>
      </p:sp>
    </p:spTree>
    <p:extLst>
      <p:ext uri="{BB962C8B-B14F-4D97-AF65-F5344CB8AC3E}">
        <p14:creationId xmlns:p14="http://schemas.microsoft.com/office/powerpoint/2010/main" val="3462130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 What Was Required Of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Arial Black" panose="020B0A04020102020204" pitchFamily="34" charset="0"/>
              </a:rPr>
              <a:t>A son of thunder (Mk. 3:17)</a:t>
            </a:r>
          </a:p>
          <a:p>
            <a:pPr lvl="1"/>
            <a:r>
              <a:rPr lang="en-US" sz="3200" dirty="0"/>
              <a:t>“probably…stormy and destructive temper” </a:t>
            </a:r>
            <a:br>
              <a:rPr lang="en-US" sz="3200" dirty="0"/>
            </a:br>
            <a:r>
              <a:rPr lang="en-US" sz="3200" dirty="0"/>
              <a:t>(J. W. </a:t>
            </a:r>
            <a:r>
              <a:rPr lang="en-US" sz="3200" dirty="0" err="1"/>
              <a:t>McGarvey</a:t>
            </a:r>
            <a:r>
              <a:rPr lang="en-US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Arial Black" panose="020B0A04020102020204" pitchFamily="34" charset="0"/>
              </a:rPr>
              <a:t>Was zealous to destroy adversaries (Lk. 9:51-58)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Arial Black" panose="020B0A04020102020204" pitchFamily="34" charset="0"/>
              </a:rPr>
              <a:t>Sought preeminence over the other apostles (Mk. 10:35-45)</a:t>
            </a:r>
          </a:p>
        </p:txBody>
      </p:sp>
      <p:pic>
        <p:nvPicPr>
          <p:cNvPr id="4" name="Graphic 3" descr="Light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0" y="182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Transformed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Followed Jesus to His death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Was entrusted with the care of Mary (Jn. 19:25-27)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Lost his brother to Herod’s violence (Acts 12:1, 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Thundered against sin (1 Jn. 2:4, 22; 3:15;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Encouraged the understanding of forgiveness through our Advocate (1 Jn. 2:1, 2, 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Emphasized the love of our Father and the relationship of being a child of God (1 Jn. 3:1)</a:t>
            </a:r>
          </a:p>
        </p:txBody>
      </p:sp>
    </p:spTree>
    <p:extLst>
      <p:ext uri="{BB962C8B-B14F-4D97-AF65-F5344CB8AC3E}">
        <p14:creationId xmlns:p14="http://schemas.microsoft.com/office/powerpoint/2010/main" val="336168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>
                    <a:lumMod val="40000"/>
                    <a:lumOff val="60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468" y="1828800"/>
            <a:ext cx="10345064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Love of God’s children (1 Jn. 3:16-18; 4:7ff)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Why we love God (1 Jn. 4:19)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we love God (1 Jn. 5:3)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Where our life is (1 Jn. 5:11, 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snare to life (2 Jn. 9-11)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Calling down the pursuit for preeminence</a:t>
            </a:r>
            <a:b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(3 Jn. 9-11)</a:t>
            </a:r>
          </a:p>
        </p:txBody>
      </p:sp>
    </p:spTree>
    <p:extLst>
      <p:ext uri="{BB962C8B-B14F-4D97-AF65-F5344CB8AC3E}">
        <p14:creationId xmlns:p14="http://schemas.microsoft.com/office/powerpoint/2010/main" val="33616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31" t="-1" r="15693" b="-1"/>
          <a:stretch/>
        </p:blipFill>
        <p:spPr>
          <a:xfrm>
            <a:off x="5257800" y="10"/>
            <a:ext cx="7543800" cy="6857990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484"/>
            <a:ext cx="5184403" cy="1329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spc="600" dirty="0"/>
              <a:t>Previously:</a:t>
            </a:r>
            <a:endParaRPr lang="en-US" altLang="en-US" sz="3600" spc="600" dirty="0">
              <a:ln w="9525" cmpd="sng">
                <a:solidFill>
                  <a:sysClr val="windowText" lastClr="000000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1"/>
            <a:ext cx="4727204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</a:rPr>
              <a:t>If I Were Satan’s Minister, I would: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Teach that someone like me does not exist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Promote the one-man-pastor system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Emphasize sincerity over truth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Embrace all forms of worship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C00000"/>
                </a:solidFill>
              </a:rPr>
              <a:t>Embrace Calvinism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ysClr val="windowText" lastClr="00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ysClr val="windowText" lastClr="00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8215" y="1844205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2 Corinthians 11:15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2200" y="277977"/>
            <a:ext cx="2286000" cy="2214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923" t="6617" r="15054" b="38311"/>
          <a:stretch/>
        </p:blipFill>
        <p:spPr>
          <a:xfrm>
            <a:off x="10350462" y="996080"/>
            <a:ext cx="1473319" cy="154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307" y="2438408"/>
            <a:ext cx="5273497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/>
          <p:cNvSpPr/>
          <p:nvPr/>
        </p:nvSpPr>
        <p:spPr>
          <a:xfrm>
            <a:off x="304800" y="1844205"/>
            <a:ext cx="4508581" cy="4632795"/>
          </a:xfrm>
          <a:prstGeom prst="wedgeRectCallout">
            <a:avLst>
              <a:gd name="adj1" fmla="val 59306"/>
              <a:gd name="adj2" fmla="val -36555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996605"/>
            <a:ext cx="4436520" cy="455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4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“Wholly of grace”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4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“Salvation is all of God and none of me”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4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“Faith is a gift of God”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4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“Salvation is by faith alone”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4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Etc.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kern="0" dirty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31" t="-1" r="15693" b="-1"/>
          <a:stretch/>
        </p:blipFill>
        <p:spPr>
          <a:xfrm>
            <a:off x="5257800" y="10"/>
            <a:ext cx="7543800" cy="6857990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7338215" y="1844205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2 Corinthians 11:15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3654" y="54439"/>
            <a:ext cx="2572946" cy="2492463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30923" t="6617" r="15054" b="38311"/>
          <a:stretch/>
        </p:blipFill>
        <p:spPr>
          <a:xfrm>
            <a:off x="4983926" y="857170"/>
            <a:ext cx="1658255" cy="173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307" y="2438408"/>
            <a:ext cx="5273497" cy="2514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0979" y="893034"/>
            <a:ext cx="37240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Essentials of Calvinism:</a:t>
            </a:r>
          </a:p>
        </p:txBody>
      </p:sp>
    </p:spTree>
    <p:extLst>
      <p:ext uri="{BB962C8B-B14F-4D97-AF65-F5344CB8AC3E}">
        <p14:creationId xmlns:p14="http://schemas.microsoft.com/office/powerpoint/2010/main" val="3017562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1205" r="92470">
                        <a14:foregroundMark x1="55422" y1="38600" x2="55422" y2="38600"/>
                        <a14:foregroundMark x1="65060" y1="39000" x2="65060" y2="39000"/>
                        <a14:foregroundMark x1="61747" y1="42200" x2="61747" y2="42200"/>
                        <a14:foregroundMark x1="45482" y1="52400" x2="45482" y2="52400"/>
                        <a14:foregroundMark x1="46988" y1="52200" x2="46988" y2="52200"/>
                        <a14:foregroundMark x1="64157" y1="54200" x2="64157" y2="54200"/>
                        <a14:foregroundMark x1="92470" y1="57600" x2="92470" y2="57600"/>
                        <a14:foregroundMark x1="61446" y1="94800" x2="61446" y2="94800"/>
                        <a14:backgroundMark x1="20181" y1="6000" x2="20181" y2="6000"/>
                        <a14:backgroundMark x1="14759" y1="94800" x2="14759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65" y="1469582"/>
            <a:ext cx="3642969" cy="548639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47800" y="1609865"/>
            <a:ext cx="2819400" cy="2036668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I were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Satan’s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Minister…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0383" y="5356256"/>
            <a:ext cx="7181223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I would teach that faith and repentance occur at the same time—</a:t>
            </a:r>
            <a:r>
              <a:rPr lang="en-US" altLang="en-US" i="1" dirty="0">
                <a:solidFill>
                  <a:schemeClr val="accent2"/>
                </a:solidFill>
                <a:latin typeface="Calibri" panose="020F0502020204030204" pitchFamily="34" charset="0"/>
              </a:rPr>
              <a:t>a change of mind.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67099" y="3093603"/>
            <a:ext cx="5257800" cy="2325847"/>
            <a:chOff x="1828800" y="3260914"/>
            <a:chExt cx="5257800" cy="2058321"/>
          </a:xfrm>
        </p:grpSpPr>
        <p:sp>
          <p:nvSpPr>
            <p:cNvPr id="10" name="Freeform: Shape 9"/>
            <p:cNvSpPr>
              <a:spLocks noChangeAspect="1"/>
            </p:cNvSpPr>
            <p:nvPr/>
          </p:nvSpPr>
          <p:spPr>
            <a:xfrm rot="16200000" flipV="1">
              <a:off x="3428539" y="1661175"/>
              <a:ext cx="2058321" cy="5257800"/>
            </a:xfrm>
            <a:custGeom>
              <a:avLst/>
              <a:gdLst>
                <a:gd name="connsiteX0" fmla="*/ 2057810 w 2058321"/>
                <a:gd name="connsiteY0" fmla="*/ 2229158 h 5257800"/>
                <a:gd name="connsiteX1" fmla="*/ 2000252 w 2058321"/>
                <a:gd name="connsiteY1" fmla="*/ 1985048 h 5257800"/>
                <a:gd name="connsiteX2" fmla="*/ 1949986 w 2058321"/>
                <a:gd name="connsiteY2" fmla="*/ 1905816 h 5257800"/>
                <a:gd name="connsiteX3" fmla="*/ 1946879 w 2058321"/>
                <a:gd name="connsiteY3" fmla="*/ 1900918 h 5257800"/>
                <a:gd name="connsiteX4" fmla="*/ 2057057 w 2058321"/>
                <a:gd name="connsiteY4" fmla="*/ 1558111 h 5257800"/>
                <a:gd name="connsiteX5" fmla="*/ 2032175 w 2058321"/>
                <a:gd name="connsiteY5" fmla="*/ 1324938 h 5257800"/>
                <a:gd name="connsiteX6" fmla="*/ 1799479 w 2058321"/>
                <a:gd name="connsiteY6" fmla="*/ 1032856 h 5257800"/>
                <a:gd name="connsiteX7" fmla="*/ 1799064 w 2058321"/>
                <a:gd name="connsiteY7" fmla="*/ 1031266 h 5257800"/>
                <a:gd name="connsiteX8" fmla="*/ 1766831 w 2058321"/>
                <a:gd name="connsiteY8" fmla="*/ 907762 h 5257800"/>
                <a:gd name="connsiteX9" fmla="*/ 1632892 w 2058321"/>
                <a:gd name="connsiteY9" fmla="*/ 698726 h 5257800"/>
                <a:gd name="connsiteX10" fmla="*/ 1616674 w 2058321"/>
                <a:gd name="connsiteY10" fmla="*/ 687581 h 5257800"/>
                <a:gd name="connsiteX11" fmla="*/ 1628479 w 2058321"/>
                <a:gd name="connsiteY11" fmla="*/ 595928 h 5257800"/>
                <a:gd name="connsiteX12" fmla="*/ 1912636 w 2058321"/>
                <a:gd name="connsiteY12" fmla="*/ 0 h 5257800"/>
                <a:gd name="connsiteX13" fmla="*/ 1350942 w 2058321"/>
                <a:gd name="connsiteY13" fmla="*/ 511935 h 5257800"/>
                <a:gd name="connsiteX14" fmla="*/ 1316750 w 2058321"/>
                <a:gd name="connsiteY14" fmla="*/ 663385 h 5257800"/>
                <a:gd name="connsiteX15" fmla="*/ 1243661 w 2058321"/>
                <a:gd name="connsiteY15" fmla="*/ 593960 h 5257800"/>
                <a:gd name="connsiteX16" fmla="*/ 954326 w 2058321"/>
                <a:gd name="connsiteY16" fmla="*/ 552224 h 5257800"/>
                <a:gd name="connsiteX17" fmla="*/ 626570 w 2058321"/>
                <a:gd name="connsiteY17" fmla="*/ 1126363 h 5257800"/>
                <a:gd name="connsiteX18" fmla="*/ 345726 w 2058321"/>
                <a:gd name="connsiteY18" fmla="*/ 1331895 h 5257800"/>
                <a:gd name="connsiteX19" fmla="*/ 311721 w 2058321"/>
                <a:gd name="connsiteY19" fmla="*/ 2031665 h 5257800"/>
                <a:gd name="connsiteX20" fmla="*/ 12113 w 2058321"/>
                <a:gd name="connsiteY20" fmla="*/ 2531734 h 5257800"/>
                <a:gd name="connsiteX21" fmla="*/ 194993 w 2058321"/>
                <a:gd name="connsiteY21" fmla="*/ 3267004 h 5257800"/>
                <a:gd name="connsiteX22" fmla="*/ 375682 w 2058321"/>
                <a:gd name="connsiteY22" fmla="*/ 4359218 h 5257800"/>
                <a:gd name="connsiteX23" fmla="*/ 576755 w 2058321"/>
                <a:gd name="connsiteY23" fmla="*/ 4839441 h 5257800"/>
                <a:gd name="connsiteX24" fmla="*/ 848170 w 2058321"/>
                <a:gd name="connsiteY24" fmla="*/ 4736828 h 5257800"/>
                <a:gd name="connsiteX25" fmla="*/ 1126633 w 2058321"/>
                <a:gd name="connsiteY25" fmla="*/ 4953511 h 5257800"/>
                <a:gd name="connsiteX26" fmla="*/ 1294517 w 2058321"/>
                <a:gd name="connsiteY26" fmla="*/ 4823711 h 5257800"/>
                <a:gd name="connsiteX27" fmla="*/ 1343633 w 2058321"/>
                <a:gd name="connsiteY27" fmla="*/ 4713488 h 5257800"/>
                <a:gd name="connsiteX28" fmla="*/ 1350943 w 2058321"/>
                <a:gd name="connsiteY28" fmla="*/ 4745865 h 5257800"/>
                <a:gd name="connsiteX29" fmla="*/ 1912637 w 2058321"/>
                <a:gd name="connsiteY29" fmla="*/ 5257800 h 5257800"/>
                <a:gd name="connsiteX30" fmla="*/ 1613064 w 2058321"/>
                <a:gd name="connsiteY30" fmla="*/ 4542186 h 5257800"/>
                <a:gd name="connsiteX31" fmla="*/ 1611287 w 2058321"/>
                <a:gd name="connsiteY31" fmla="*/ 4500510 h 5257800"/>
                <a:gd name="connsiteX32" fmla="*/ 1658260 w 2058321"/>
                <a:gd name="connsiteY32" fmla="*/ 4467961 h 5257800"/>
                <a:gd name="connsiteX33" fmla="*/ 1736090 w 2058321"/>
                <a:gd name="connsiteY33" fmla="*/ 4377736 h 5257800"/>
                <a:gd name="connsiteX34" fmla="*/ 1817291 w 2058321"/>
                <a:gd name="connsiteY34" fmla="*/ 3520211 h 5257800"/>
                <a:gd name="connsiteX35" fmla="*/ 1817441 w 2058321"/>
                <a:gd name="connsiteY35" fmla="*/ 3520046 h 5257800"/>
                <a:gd name="connsiteX36" fmla="*/ 1886275 w 2058321"/>
                <a:gd name="connsiteY36" fmla="*/ 3444586 h 5257800"/>
                <a:gd name="connsiteX37" fmla="*/ 1901587 w 2058321"/>
                <a:gd name="connsiteY37" fmla="*/ 2655626 h 5257800"/>
                <a:gd name="connsiteX38" fmla="*/ 1905282 w 2058321"/>
                <a:gd name="connsiteY38" fmla="*/ 2651770 h 5257800"/>
                <a:gd name="connsiteX39" fmla="*/ 1958943 w 2058321"/>
                <a:gd name="connsiteY39" fmla="*/ 2595765 h 5257800"/>
                <a:gd name="connsiteX40" fmla="*/ 2055511 w 2058321"/>
                <a:gd name="connsiteY40" fmla="*/ 2318734 h 5257800"/>
                <a:gd name="connsiteX41" fmla="*/ 2057810 w 2058321"/>
                <a:gd name="connsiteY41" fmla="*/ 2229158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8321" h="5257800">
                  <a:moveTo>
                    <a:pt x="2057810" y="2229158"/>
                  </a:moveTo>
                  <a:cubicBezTo>
                    <a:pt x="2054422" y="2140416"/>
                    <a:pt x="2034289" y="2055392"/>
                    <a:pt x="2000252" y="1985048"/>
                  </a:cubicBezTo>
                  <a:lnTo>
                    <a:pt x="1949986" y="1905816"/>
                  </a:lnTo>
                  <a:lnTo>
                    <a:pt x="1946879" y="1900918"/>
                  </a:lnTo>
                  <a:cubicBezTo>
                    <a:pt x="2012780" y="1812552"/>
                    <a:pt x="2051017" y="1688059"/>
                    <a:pt x="2057057" y="1558111"/>
                  </a:cubicBezTo>
                  <a:cubicBezTo>
                    <a:pt x="2060681" y="1480142"/>
                    <a:pt x="2052713" y="1400209"/>
                    <a:pt x="2032175" y="1324938"/>
                  </a:cubicBezTo>
                  <a:cubicBezTo>
                    <a:pt x="1990455" y="1171991"/>
                    <a:pt x="1903111" y="1062320"/>
                    <a:pt x="1799479" y="1032856"/>
                  </a:cubicBezTo>
                  <a:lnTo>
                    <a:pt x="1799064" y="1031266"/>
                  </a:lnTo>
                  <a:lnTo>
                    <a:pt x="1766831" y="907762"/>
                  </a:lnTo>
                  <a:cubicBezTo>
                    <a:pt x="1735390" y="820118"/>
                    <a:pt x="1689054" y="747623"/>
                    <a:pt x="1632892" y="698726"/>
                  </a:cubicBezTo>
                  <a:lnTo>
                    <a:pt x="1616674" y="687581"/>
                  </a:lnTo>
                  <a:lnTo>
                    <a:pt x="1628479" y="595928"/>
                  </a:lnTo>
                  <a:cubicBezTo>
                    <a:pt x="1669233" y="360184"/>
                    <a:pt x="1768729" y="148403"/>
                    <a:pt x="1912636" y="0"/>
                  </a:cubicBezTo>
                  <a:cubicBezTo>
                    <a:pt x="1660131" y="0"/>
                    <a:pt x="1443484" y="211092"/>
                    <a:pt x="1350942" y="511935"/>
                  </a:cubicBezTo>
                  <a:lnTo>
                    <a:pt x="1316750" y="663385"/>
                  </a:lnTo>
                  <a:lnTo>
                    <a:pt x="1243661" y="593960"/>
                  </a:lnTo>
                  <a:cubicBezTo>
                    <a:pt x="1153886" y="529263"/>
                    <a:pt x="1051909" y="513552"/>
                    <a:pt x="954326" y="552224"/>
                  </a:cubicBezTo>
                  <a:cubicBezTo>
                    <a:pt x="781352" y="620769"/>
                    <a:pt x="651812" y="847683"/>
                    <a:pt x="626570" y="1126363"/>
                  </a:cubicBezTo>
                  <a:cubicBezTo>
                    <a:pt x="518604" y="1127693"/>
                    <a:pt x="416211" y="1202683"/>
                    <a:pt x="345726" y="1331895"/>
                  </a:cubicBezTo>
                  <a:cubicBezTo>
                    <a:pt x="238617" y="1528219"/>
                    <a:pt x="224853" y="1811810"/>
                    <a:pt x="311721" y="2031665"/>
                  </a:cubicBezTo>
                  <a:cubicBezTo>
                    <a:pt x="162512" y="2102767"/>
                    <a:pt x="48450" y="2293158"/>
                    <a:pt x="12113" y="2531734"/>
                  </a:cubicBezTo>
                  <a:cubicBezTo>
                    <a:pt x="-30702" y="2812870"/>
                    <a:pt x="42259" y="3106283"/>
                    <a:pt x="194993" y="3267004"/>
                  </a:cubicBezTo>
                  <a:cubicBezTo>
                    <a:pt x="50022" y="3646354"/>
                    <a:pt x="131508" y="4139057"/>
                    <a:pt x="375682" y="4359218"/>
                  </a:cubicBezTo>
                  <a:cubicBezTo>
                    <a:pt x="359633" y="4575493"/>
                    <a:pt x="444643" y="4778569"/>
                    <a:pt x="576755" y="4839441"/>
                  </a:cubicBezTo>
                  <a:cubicBezTo>
                    <a:pt x="672338" y="4883535"/>
                    <a:pt x="775494" y="4844556"/>
                    <a:pt x="848170" y="4736828"/>
                  </a:cubicBezTo>
                  <a:cubicBezTo>
                    <a:pt x="905177" y="4889673"/>
                    <a:pt x="1014572" y="4974791"/>
                    <a:pt x="1126633" y="4953511"/>
                  </a:cubicBezTo>
                  <a:cubicBezTo>
                    <a:pt x="1192237" y="4941030"/>
                    <a:pt x="1250732" y="4893714"/>
                    <a:pt x="1294517" y="4823711"/>
                  </a:cubicBezTo>
                  <a:lnTo>
                    <a:pt x="1343633" y="4713488"/>
                  </a:lnTo>
                  <a:lnTo>
                    <a:pt x="1350943" y="4745865"/>
                  </a:lnTo>
                  <a:cubicBezTo>
                    <a:pt x="1443485" y="5046708"/>
                    <a:pt x="1660132" y="5257800"/>
                    <a:pt x="1912637" y="5257800"/>
                  </a:cubicBezTo>
                  <a:cubicBezTo>
                    <a:pt x="1744746" y="5084662"/>
                    <a:pt x="1637302" y="4825262"/>
                    <a:pt x="1613064" y="4542186"/>
                  </a:cubicBezTo>
                  <a:lnTo>
                    <a:pt x="1611287" y="4500510"/>
                  </a:lnTo>
                  <a:lnTo>
                    <a:pt x="1658260" y="4467961"/>
                  </a:lnTo>
                  <a:cubicBezTo>
                    <a:pt x="1685983" y="4442738"/>
                    <a:pt x="1712111" y="4412571"/>
                    <a:pt x="1736090" y="4377736"/>
                  </a:cubicBezTo>
                  <a:cubicBezTo>
                    <a:pt x="1887585" y="4157574"/>
                    <a:pt x="1921352" y="3800630"/>
                    <a:pt x="1817291" y="3520211"/>
                  </a:cubicBezTo>
                  <a:lnTo>
                    <a:pt x="1817441" y="3520046"/>
                  </a:lnTo>
                  <a:lnTo>
                    <a:pt x="1886275" y="3444586"/>
                  </a:lnTo>
                  <a:cubicBezTo>
                    <a:pt x="2029108" y="3243420"/>
                    <a:pt x="2043688" y="2883179"/>
                    <a:pt x="1901587" y="2655626"/>
                  </a:cubicBezTo>
                  <a:lnTo>
                    <a:pt x="1905282" y="2651770"/>
                  </a:lnTo>
                  <a:lnTo>
                    <a:pt x="1958943" y="2595765"/>
                  </a:lnTo>
                  <a:cubicBezTo>
                    <a:pt x="2010890" y="2525864"/>
                    <a:pt x="2045724" y="2427766"/>
                    <a:pt x="2055511" y="2318734"/>
                  </a:cubicBezTo>
                  <a:cubicBezTo>
                    <a:pt x="2058208" y="2288733"/>
                    <a:pt x="2058939" y="2258739"/>
                    <a:pt x="2057810" y="2229158"/>
                  </a:cubicBezTo>
                  <a:close/>
                </a:path>
              </a:pathLst>
            </a:custGeom>
            <a:solidFill>
              <a:schemeClr val="lt1">
                <a:alpha val="42000"/>
              </a:schemeClr>
            </a:solidFill>
            <a:ln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444" y="3377620"/>
              <a:ext cx="3733800" cy="1824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3200" kern="0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“Faith and repentance are two sides of the same coin.”</a:t>
              </a:r>
              <a:endParaRPr lang="en-US" sz="3200" kern="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82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24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104" y="1447800"/>
            <a:ext cx="9874750" cy="1879600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REPENTANCE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43668" y="4076700"/>
            <a:ext cx="7814733" cy="1257300"/>
          </a:xfrm>
        </p:spPr>
        <p:txBody>
          <a:bodyPr/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teaching of men versus the teaching of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085" y="5638800"/>
            <a:ext cx="678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Is “repentance” simply a change of mind?</a:t>
            </a:r>
          </a:p>
        </p:txBody>
      </p:sp>
    </p:spTree>
    <p:extLst>
      <p:ext uri="{BB962C8B-B14F-4D97-AF65-F5344CB8AC3E}">
        <p14:creationId xmlns:p14="http://schemas.microsoft.com/office/powerpoint/2010/main" val="11870520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3256" y="381000"/>
            <a:ext cx="9817669" cy="990600"/>
          </a:xfrm>
        </p:spPr>
        <p:txBody>
          <a:bodyPr/>
          <a:lstStyle/>
          <a:p>
            <a:pPr algn="ctr"/>
            <a:r>
              <a:rPr lang="en-US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Jesus &amp; Jonah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4946650" cy="685800"/>
          </a:xfrm>
        </p:spPr>
        <p:txBody>
          <a:bodyPr/>
          <a:lstStyle/>
          <a:p>
            <a:pPr algn="r"/>
            <a:r>
              <a:rPr lang="en-US" sz="3600" spc="300" dirty="0">
                <a:latin typeface="Arial Black" panose="020B0A04020102020204" pitchFamily="34" charset="0"/>
              </a:rPr>
              <a:t>Matthew 12:41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456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Nineveh repented at the preaching of Jonah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6559550" y="1981200"/>
            <a:ext cx="3498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F9C6C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E1E1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E1E1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E1E1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E1E1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E1E1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E1E1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E1E1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E1E10"/>
                </a:solidFill>
                <a:latin typeface="+mn-lt"/>
              </a:defRPr>
            </a:lvl9pPr>
          </a:lstStyle>
          <a:p>
            <a:pPr algn="l"/>
            <a:r>
              <a:rPr lang="en-US" sz="3600" kern="0" spc="300" dirty="0">
                <a:latin typeface="Arial Black" panose="020B0A04020102020204" pitchFamily="34" charset="0"/>
              </a:rPr>
              <a:t>Jonah 3:10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9550" y="2895607"/>
            <a:ext cx="4413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God saw their works, that they turned from their evil 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8369" y="5562600"/>
            <a:ext cx="9313939" cy="95410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Jesus defined repentance as the “work” of </a:t>
            </a:r>
            <a:r>
              <a:rPr lang="en-US" sz="2800" u="sng" spc="300" dirty="0">
                <a:solidFill>
                  <a:schemeClr val="bg1"/>
                </a:solidFill>
                <a:latin typeface="Arial Black" panose="020B0A04020102020204" pitchFamily="34" charset="0"/>
              </a:rPr>
              <a:t>turning from evil</a:t>
            </a:r>
            <a:r>
              <a:rPr lang="en-US" sz="28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04" y="1730942"/>
            <a:ext cx="4316342" cy="13168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5454604" y="2774883"/>
              <a:ext cx="120" cy="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814755" y="2286000"/>
            <a:ext cx="2310584" cy="91447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8001000" y="4469125"/>
            <a:ext cx="1298561" cy="129856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10515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4800" dirty="0">
                <a:latin typeface="Cambria" panose="02040503050406030204" pitchFamily="18" charset="0"/>
              </a:rPr>
              <a:t>Man’s Ways Lead To The Exclusion of </a:t>
            </a:r>
            <a:r>
              <a:rPr lang="en-US" sz="6000" spc="600" dirty="0">
                <a:latin typeface="Cambria" panose="02040503050406030204" pitchFamily="18" charset="0"/>
              </a:rPr>
              <a:t>REPENTANCE</a:t>
            </a:r>
            <a:endParaRPr lang="en-US" sz="4800" spc="600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994298"/>
            <a:ext cx="1922678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3154501"/>
            <a:ext cx="9144000" cy="3170099"/>
          </a:xfrm>
          <a:custGeom>
            <a:avLst/>
            <a:gdLst>
              <a:gd name="connsiteX0" fmla="*/ 0 w 6611722"/>
              <a:gd name="connsiteY0" fmla="*/ 0 h 5262979"/>
              <a:gd name="connsiteX1" fmla="*/ 6611722 w 6611722"/>
              <a:gd name="connsiteY1" fmla="*/ 0 h 5262979"/>
              <a:gd name="connsiteX2" fmla="*/ 6611722 w 6611722"/>
              <a:gd name="connsiteY2" fmla="*/ 5262979 h 5262979"/>
              <a:gd name="connsiteX3" fmla="*/ 0 w 6611722"/>
              <a:gd name="connsiteY3" fmla="*/ 5262979 h 5262979"/>
              <a:gd name="connsiteX4" fmla="*/ 0 w 6611722"/>
              <a:gd name="connsiteY4" fmla="*/ 0 h 5262979"/>
              <a:gd name="connsiteX0" fmla="*/ 0 w 6864883"/>
              <a:gd name="connsiteY0" fmla="*/ 0 h 5262979"/>
              <a:gd name="connsiteX1" fmla="*/ 6611722 w 6864883"/>
              <a:gd name="connsiteY1" fmla="*/ 0 h 5262979"/>
              <a:gd name="connsiteX2" fmla="*/ 6864883 w 6864883"/>
              <a:gd name="connsiteY2" fmla="*/ 2753524 h 5262979"/>
              <a:gd name="connsiteX3" fmla="*/ 6611722 w 6864883"/>
              <a:gd name="connsiteY3" fmla="*/ 5262979 h 5262979"/>
              <a:gd name="connsiteX4" fmla="*/ 0 w 6864883"/>
              <a:gd name="connsiteY4" fmla="*/ 5262979 h 5262979"/>
              <a:gd name="connsiteX5" fmla="*/ 0 w 6864883"/>
              <a:gd name="connsiteY5" fmla="*/ 0 h 5262979"/>
              <a:gd name="connsiteX0" fmla="*/ 0 w 6976971"/>
              <a:gd name="connsiteY0" fmla="*/ 0 h 5262979"/>
              <a:gd name="connsiteX1" fmla="*/ 6611722 w 6976971"/>
              <a:gd name="connsiteY1" fmla="*/ 0 h 5262979"/>
              <a:gd name="connsiteX2" fmla="*/ 6976971 w 6976971"/>
              <a:gd name="connsiteY2" fmla="*/ 2753524 h 5262979"/>
              <a:gd name="connsiteX3" fmla="*/ 6611722 w 6976971"/>
              <a:gd name="connsiteY3" fmla="*/ 5262979 h 5262979"/>
              <a:gd name="connsiteX4" fmla="*/ 0 w 6976971"/>
              <a:gd name="connsiteY4" fmla="*/ 5262979 h 5262979"/>
              <a:gd name="connsiteX5" fmla="*/ 0 w 6976971"/>
              <a:gd name="connsiteY5" fmla="*/ 0 h 52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6971" h="5262979">
                <a:moveTo>
                  <a:pt x="0" y="0"/>
                </a:moveTo>
                <a:lnTo>
                  <a:pt x="6611722" y="0"/>
                </a:lnTo>
                <a:cubicBezTo>
                  <a:pt x="6611551" y="911942"/>
                  <a:pt x="6977142" y="1841582"/>
                  <a:pt x="6976971" y="2753524"/>
                </a:cubicBezTo>
                <a:lnTo>
                  <a:pt x="6611722" y="5262979"/>
                </a:lnTo>
                <a:lnTo>
                  <a:pt x="0" y="5262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“Religious people often complain that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we grace preachers don’t emphasize repentance sufficiently. It’s true. I hardly emphasize it at all. But then neither did the Apostle John.”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913" y="2781625"/>
            <a:ext cx="1210588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Paul Ellis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397" y="1485163"/>
            <a:ext cx="10775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 Reasons Why I Don’t Preach On Repentance</a:t>
            </a:r>
            <a:br>
              <a:rPr lang="en-US" sz="2800" b="1" dirty="0"/>
            </a:br>
            <a:r>
              <a:rPr lang="en-US" sz="2800" b="1" dirty="0"/>
              <a:t>(“Turn from Sin”)</a:t>
            </a:r>
          </a:p>
        </p:txBody>
      </p:sp>
    </p:spTree>
    <p:extLst>
      <p:ext uri="{BB962C8B-B14F-4D97-AF65-F5344CB8AC3E}">
        <p14:creationId xmlns:p14="http://schemas.microsoft.com/office/powerpoint/2010/main" val="392425635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396" y="3000613"/>
            <a:ext cx="9264603" cy="3323987"/>
          </a:xfrm>
          <a:custGeom>
            <a:avLst/>
            <a:gdLst>
              <a:gd name="connsiteX0" fmla="*/ 0 w 6611722"/>
              <a:gd name="connsiteY0" fmla="*/ 0 h 5262979"/>
              <a:gd name="connsiteX1" fmla="*/ 6611722 w 6611722"/>
              <a:gd name="connsiteY1" fmla="*/ 0 h 5262979"/>
              <a:gd name="connsiteX2" fmla="*/ 6611722 w 6611722"/>
              <a:gd name="connsiteY2" fmla="*/ 5262979 h 5262979"/>
              <a:gd name="connsiteX3" fmla="*/ 0 w 6611722"/>
              <a:gd name="connsiteY3" fmla="*/ 5262979 h 5262979"/>
              <a:gd name="connsiteX4" fmla="*/ 0 w 6611722"/>
              <a:gd name="connsiteY4" fmla="*/ 0 h 5262979"/>
              <a:gd name="connsiteX0" fmla="*/ 0 w 6864883"/>
              <a:gd name="connsiteY0" fmla="*/ 0 h 5262979"/>
              <a:gd name="connsiteX1" fmla="*/ 6611722 w 6864883"/>
              <a:gd name="connsiteY1" fmla="*/ 0 h 5262979"/>
              <a:gd name="connsiteX2" fmla="*/ 6864883 w 6864883"/>
              <a:gd name="connsiteY2" fmla="*/ 2753524 h 5262979"/>
              <a:gd name="connsiteX3" fmla="*/ 6611722 w 6864883"/>
              <a:gd name="connsiteY3" fmla="*/ 5262979 h 5262979"/>
              <a:gd name="connsiteX4" fmla="*/ 0 w 6864883"/>
              <a:gd name="connsiteY4" fmla="*/ 5262979 h 5262979"/>
              <a:gd name="connsiteX5" fmla="*/ 0 w 6864883"/>
              <a:gd name="connsiteY5" fmla="*/ 0 h 5262979"/>
              <a:gd name="connsiteX0" fmla="*/ 0 w 6976971"/>
              <a:gd name="connsiteY0" fmla="*/ 0 h 5262979"/>
              <a:gd name="connsiteX1" fmla="*/ 6611722 w 6976971"/>
              <a:gd name="connsiteY1" fmla="*/ 0 h 5262979"/>
              <a:gd name="connsiteX2" fmla="*/ 6976971 w 6976971"/>
              <a:gd name="connsiteY2" fmla="*/ 2753524 h 5262979"/>
              <a:gd name="connsiteX3" fmla="*/ 6611722 w 6976971"/>
              <a:gd name="connsiteY3" fmla="*/ 5262979 h 5262979"/>
              <a:gd name="connsiteX4" fmla="*/ 0 w 6976971"/>
              <a:gd name="connsiteY4" fmla="*/ 5262979 h 5262979"/>
              <a:gd name="connsiteX5" fmla="*/ 0 w 6976971"/>
              <a:gd name="connsiteY5" fmla="*/ 0 h 52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6971" h="5262979">
                <a:moveTo>
                  <a:pt x="0" y="0"/>
                </a:moveTo>
                <a:lnTo>
                  <a:pt x="6611722" y="0"/>
                </a:lnTo>
                <a:cubicBezTo>
                  <a:pt x="6611551" y="911942"/>
                  <a:pt x="6977142" y="1841582"/>
                  <a:pt x="6976971" y="2753524"/>
                </a:cubicBezTo>
                <a:lnTo>
                  <a:pt x="6611722" y="5262979"/>
                </a:lnTo>
                <a:lnTo>
                  <a:pt x="0" y="52629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500" dirty="0">
                <a:solidFill>
                  <a:srgbClr val="000000"/>
                </a:solidFill>
                <a:latin typeface="Candara" panose="020E0502030303020204" pitchFamily="34" charset="0"/>
              </a:rPr>
              <a:t>“Here’s something that will fry your mind: Repentance is one of the most important </a:t>
            </a:r>
            <a:br>
              <a:rPr lang="en-US" sz="35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sz="3500" dirty="0">
                <a:solidFill>
                  <a:srgbClr val="000000"/>
                </a:solidFill>
                <a:latin typeface="Candara" panose="020E0502030303020204" pitchFamily="34" charset="0"/>
              </a:rPr>
              <a:t>things you’ll ever do but John never mentions it. Not once. Not in his gospel or in any of his three letters. I guess John must’ve been a grace preacher.”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2631281"/>
            <a:ext cx="1210588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Paul Ellis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76200"/>
            <a:ext cx="1051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9C6C1"/>
                </a:solidFill>
                <a:latin typeface="Arial" charset="0"/>
              </a:defRPr>
            </a:lvl9pPr>
          </a:lstStyle>
          <a:p>
            <a:r>
              <a:rPr lang="en-US" sz="4800" kern="0">
                <a:latin typeface="Cambria" panose="02040503050406030204" pitchFamily="18" charset="0"/>
              </a:rPr>
              <a:t>Man’s Ways Lead To The Exclusion of </a:t>
            </a:r>
            <a:r>
              <a:rPr lang="en-US" sz="6000" kern="0" spc="600">
                <a:latin typeface="Cambria" panose="02040503050406030204" pitchFamily="18" charset="0"/>
              </a:rPr>
              <a:t>REPENTANCE</a:t>
            </a:r>
            <a:endParaRPr lang="en-US" sz="4800" kern="0" spc="6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97" y="1485163"/>
            <a:ext cx="10775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 Reasons Why I Don’t Preach On Repentance</a:t>
            </a:r>
            <a:br>
              <a:rPr lang="en-US" sz="2800" b="1" dirty="0"/>
            </a:br>
            <a:r>
              <a:rPr lang="en-US" sz="2800" b="1" dirty="0"/>
              <a:t>(“Turn from Sin”)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3994298"/>
            <a:ext cx="1922678" cy="28956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0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103632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“The entirety of Your word is truth, And every one of Your righteous judgments endures forever” (Psa. 119:160)</a:t>
            </a:r>
          </a:p>
        </p:txBody>
      </p:sp>
    </p:spTree>
    <p:extLst>
      <p:ext uri="{BB962C8B-B14F-4D97-AF65-F5344CB8AC3E}">
        <p14:creationId xmlns:p14="http://schemas.microsoft.com/office/powerpoint/2010/main" val="97822763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Red Su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CC6600"/>
      </a:accent5>
      <a:accent6>
        <a:srgbClr val="CC3300"/>
      </a:accent6>
      <a:hlink>
        <a:srgbClr val="CCCCFF"/>
      </a:hlink>
      <a:folHlink>
        <a:srgbClr val="B2B2B2"/>
      </a:folHlink>
    </a:clrScheme>
    <a:fontScheme name="Red S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Su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705</Words>
  <Application>Microsoft Office PowerPoint</Application>
  <PresentationFormat>Widescreen</PresentationFormat>
  <Paragraphs>120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Candara</vt:lpstr>
      <vt:lpstr>Wingdings</vt:lpstr>
      <vt:lpstr>Baskerville Old Face</vt:lpstr>
      <vt:lpstr>Arial</vt:lpstr>
      <vt:lpstr>Bookman Old Style</vt:lpstr>
      <vt:lpstr>Cambria</vt:lpstr>
      <vt:lpstr>Berlin Sans FB Demi</vt:lpstr>
      <vt:lpstr>Segoe UI Semibold</vt:lpstr>
      <vt:lpstr>Book Antiqua</vt:lpstr>
      <vt:lpstr>Calibri</vt:lpstr>
      <vt:lpstr>Arial Black</vt:lpstr>
      <vt:lpstr>Calibri Light</vt:lpstr>
      <vt:lpstr>1_Red Sun</vt:lpstr>
      <vt:lpstr>Office Theme</vt:lpstr>
      <vt:lpstr>PowerPoint Presentation</vt:lpstr>
      <vt:lpstr>Previously:</vt:lpstr>
      <vt:lpstr>PowerPoint Presentation</vt:lpstr>
      <vt:lpstr>If I were Satan’s Minister…</vt:lpstr>
      <vt:lpstr>REPENTANCE</vt:lpstr>
      <vt:lpstr>Jesus &amp; Jonah</vt:lpstr>
      <vt:lpstr>Man’s Ways Lead To The Exclusion of REPENTANCE</vt:lpstr>
      <vt:lpstr>PowerPoint Presentation</vt:lpstr>
      <vt:lpstr>PowerPoint Presentation</vt:lpstr>
      <vt:lpstr>How Important Was REPENTANCE to the Apostle John?</vt:lpstr>
      <vt:lpstr>In Revelation</vt:lpstr>
      <vt:lpstr>In What He Saw Required of Others</vt:lpstr>
      <vt:lpstr>In What He Saw Required of Others</vt:lpstr>
      <vt:lpstr>In What Was Required Of Him</vt:lpstr>
      <vt:lpstr>Transformed</vt:lpstr>
      <vt:lpstr>Transformed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Were Satan’s Minister. . .</dc:title>
  <dc:creator>Preferred Customer</dc:creator>
  <cp:lastModifiedBy>Steven J. Wallace</cp:lastModifiedBy>
  <cp:revision>172</cp:revision>
  <dcterms:created xsi:type="dcterms:W3CDTF">2006-11-23T00:06:40Z</dcterms:created>
  <dcterms:modified xsi:type="dcterms:W3CDTF">2017-02-17T21:10:47Z</dcterms:modified>
</cp:coreProperties>
</file>