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embeddedFontLst>
    <p:embeddedFont>
      <p:font typeface="ＭＳ Ｐゴシック" panose="020B0600070205080204" pitchFamily="34" charset="-128"/>
      <p:regular r:id="rId12"/>
    </p:embeddedFont>
    <p:embeddedFont>
      <p:font typeface="Georgia" panose="02040502050405020303" pitchFamily="18" charset="0"/>
      <p:regular r:id="rId13"/>
      <p:bold r:id="rId14"/>
      <p:italic r:id="rId15"/>
      <p:boldItalic r:id="rId16"/>
    </p:embeddedFont>
    <p:embeddedFont>
      <p:font typeface="Calibri" panose="020F0502020204030204" pitchFamily="34" charset="0"/>
      <p:regular r:id="rId17"/>
      <p:bold r:id="rId18"/>
      <p:italic r:id="rId19"/>
      <p:boldItalic r:id="rId20"/>
    </p:embeddedFont>
  </p:embeddedFontLst>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21F"/>
    <a:srgbClr val="88CCE1"/>
    <a:srgbClr val="B0A07E"/>
    <a:srgbClr val="102F42"/>
    <a:srgbClr val="EFE9B3"/>
    <a:srgbClr val="3C4F0E"/>
    <a:srgbClr val="2B2B2B"/>
    <a:srgbClr val="6F0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82" autoAdjust="0"/>
  </p:normalViewPr>
  <p:slideViewPr>
    <p:cSldViewPr snapToGrid="0" snapToObjects="1">
      <p:cViewPr varScale="1">
        <p:scale>
          <a:sx n="59" d="100"/>
          <a:sy n="59" d="100"/>
        </p:scale>
        <p:origin x="-111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3C9C3-E982-4A23-835F-C2368F6090FF}" type="datetimeFigureOut">
              <a:rPr lang="en-US" smtClean="0"/>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B9624-1D25-49B5-AAB0-9B04FD45331D}" type="slidenum">
              <a:rPr lang="en-US" smtClean="0"/>
              <a:t>‹#›</a:t>
            </a:fld>
            <a:endParaRPr lang="en-US"/>
          </a:p>
        </p:txBody>
      </p:sp>
    </p:spTree>
    <p:extLst>
      <p:ext uri="{BB962C8B-B14F-4D97-AF65-F5344CB8AC3E}">
        <p14:creationId xmlns:p14="http://schemas.microsoft.com/office/powerpoint/2010/main" val="211892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smtClean="0"/>
              <a:t>1</a:t>
            </a:fld>
            <a:endParaRPr lang="en-US"/>
          </a:p>
        </p:txBody>
      </p:sp>
    </p:spTree>
    <p:extLst>
      <p:ext uri="{BB962C8B-B14F-4D97-AF65-F5344CB8AC3E}">
        <p14:creationId xmlns:p14="http://schemas.microsoft.com/office/powerpoint/2010/main" val="245862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mj-lt"/>
              <a:buAutoNum type="alphaUcPeriod"/>
            </a:pPr>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smtClean="0"/>
              <a:t>3</a:t>
            </a:fld>
            <a:endParaRPr lang="en-US"/>
          </a:p>
        </p:txBody>
      </p:sp>
    </p:spTree>
    <p:extLst>
      <p:ext uri="{BB962C8B-B14F-4D97-AF65-F5344CB8AC3E}">
        <p14:creationId xmlns:p14="http://schemas.microsoft.com/office/powerpoint/2010/main" val="259678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smtClean="0"/>
              <a:t>4</a:t>
            </a:fld>
            <a:endParaRPr lang="en-US"/>
          </a:p>
        </p:txBody>
      </p:sp>
    </p:spTree>
    <p:extLst>
      <p:ext uri="{BB962C8B-B14F-4D97-AF65-F5344CB8AC3E}">
        <p14:creationId xmlns:p14="http://schemas.microsoft.com/office/powerpoint/2010/main" val="37296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smtClean="0"/>
              <a:t>5</a:t>
            </a:fld>
            <a:endParaRPr lang="en-US"/>
          </a:p>
        </p:txBody>
      </p:sp>
    </p:spTree>
    <p:extLst>
      <p:ext uri="{BB962C8B-B14F-4D97-AF65-F5344CB8AC3E}">
        <p14:creationId xmlns:p14="http://schemas.microsoft.com/office/powerpoint/2010/main" val="1277165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7296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smtClean="0"/>
              <a:t>7</a:t>
            </a:fld>
            <a:endParaRPr lang="en-US"/>
          </a:p>
        </p:txBody>
      </p:sp>
    </p:spTree>
    <p:extLst>
      <p:ext uri="{BB962C8B-B14F-4D97-AF65-F5344CB8AC3E}">
        <p14:creationId xmlns:p14="http://schemas.microsoft.com/office/powerpoint/2010/main" val="1708710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smtClean="0"/>
              <a:t>8</a:t>
            </a:fld>
            <a:endParaRPr lang="en-US"/>
          </a:p>
        </p:txBody>
      </p:sp>
    </p:spTree>
    <p:extLst>
      <p:ext uri="{BB962C8B-B14F-4D97-AF65-F5344CB8AC3E}">
        <p14:creationId xmlns:p14="http://schemas.microsoft.com/office/powerpoint/2010/main" val="117468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2ABB9624-1D25-49B5-AAB0-9B04FD45331D}"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296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72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1"/>
          </p:nvPr>
        </p:nvSpPr>
        <p:spPr>
          <a:xfrm>
            <a:off x="493873" y="1912035"/>
            <a:ext cx="8210882" cy="4531487"/>
          </a:xfrm>
        </p:spPr>
        <p:txBody>
          <a:bodyPr anchor="t" anchorCtr="0">
            <a:normAutofit/>
          </a:bodyPr>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7334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2"/>
          </p:nvPr>
        </p:nvSpPr>
        <p:spPr>
          <a:xfrm>
            <a:off x="408525" y="419186"/>
            <a:ext cx="8283900" cy="5017273"/>
          </a:xfrm>
        </p:spPr>
        <p:txBody>
          <a:bodyPr anchor="t" anchorCtr="0"/>
          <a:lstStyle>
            <a:lvl1pPr algn="l">
              <a:defRPr/>
            </a:lvl1pPr>
            <a:lvl2pPr algn="l">
              <a:defRPr/>
            </a:lvl2pPr>
            <a:lvl3pPr algn="l">
              <a:defRPr/>
            </a:lvl3pPr>
            <a:lvl4pPr algn="l">
              <a:defRPr/>
            </a:lvl4pPr>
            <a:lvl5pPr algn="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64239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eorgia" pitchFamily="18" charset="0"/>
              </a:defRPr>
            </a:lvl1pPr>
          </a:lstStyle>
          <a:p>
            <a:fld id="{0A646F08-33DC-4184-9577-88568F7F90D8}" type="datetimeFigureOut">
              <a:rPr lang="en-US" altLang="en-US"/>
              <a:pPr/>
              <a:t>6/25/2015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eorgia" pitchFamily="18" charset="0"/>
              </a:defRPr>
            </a:lvl1pPr>
          </a:lstStyle>
          <a:p>
            <a:fld id="{E8BAF7A5-B8FC-44F3-8B45-DC0E5F507CD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Lst>
  <p:txStyles>
    <p:titleStyle>
      <a:lvl1pPr algn="ctr" defTabSz="457200" rtl="0" eaLnBrk="0" fontAlgn="base" hangingPunct="0">
        <a:spcBef>
          <a:spcPct val="0"/>
        </a:spcBef>
        <a:spcAft>
          <a:spcPct val="0"/>
        </a:spcAft>
        <a:defRPr sz="4400" kern="1200">
          <a:solidFill>
            <a:schemeClr val="bg1"/>
          </a:solidFill>
          <a:latin typeface="+mn-lt"/>
          <a:ea typeface="MS PGothic" pitchFamily="34" charset="-128"/>
          <a:cs typeface="Book"/>
        </a:defRPr>
      </a:lvl1pPr>
      <a:lvl2pPr algn="ctr" defTabSz="457200" rtl="0" eaLnBrk="0" fontAlgn="base" hangingPunct="0">
        <a:spcBef>
          <a:spcPct val="0"/>
        </a:spcBef>
        <a:spcAft>
          <a:spcPct val="0"/>
        </a:spcAft>
        <a:defRPr sz="4400">
          <a:solidFill>
            <a:schemeClr val="bg1"/>
          </a:solidFill>
          <a:latin typeface="Georgia" pitchFamily="18"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bg1"/>
          </a:solidFill>
          <a:latin typeface="Georgia" pitchFamily="18"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bg1"/>
          </a:solidFill>
          <a:latin typeface="Georgia" pitchFamily="18"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bg1"/>
          </a:solidFill>
          <a:latin typeface="Georgia" pitchFamily="18" charset="0"/>
          <a:ea typeface="MS PGothic" pitchFamily="34" charset="-128"/>
          <a:cs typeface="ＭＳ Ｐゴシック" charset="0"/>
        </a:defRPr>
      </a:lvl5pPr>
      <a:lvl6pPr marL="4572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bg1"/>
          </a:solidFill>
          <a:latin typeface="+mn-lt"/>
          <a:ea typeface="MS PGothic" pitchFamily="34" charset="-128"/>
          <a:cs typeface="Book"/>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Book"/>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bg1"/>
          </a:solidFill>
          <a:latin typeface="+mn-lt"/>
          <a:ea typeface="MS PGothic" pitchFamily="34" charset="-128"/>
          <a:cs typeface="Book"/>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Book"/>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1"/>
          </p:nvPr>
        </p:nvSpPr>
        <p:spPr>
          <a:xfrm>
            <a:off x="493713" y="1911350"/>
            <a:ext cx="8210550" cy="4532313"/>
          </a:xfrm>
        </p:spPr>
        <p:txBody>
          <a:bodyPr/>
          <a:lstStyle/>
          <a:p>
            <a:pPr marL="514350" indent="-514350">
              <a:buFont typeface="+mj-lt"/>
              <a:buAutoNum type="arabicPeriod"/>
            </a:pPr>
            <a:r>
              <a:rPr lang="en-US" altLang="en-US" dirty="0" smtClean="0">
                <a:effectLst>
                  <a:outerShdw blurRad="38100" dist="38100" dir="2700000" algn="tl">
                    <a:srgbClr val="000000">
                      <a:alpha val="43137"/>
                    </a:srgbClr>
                  </a:outerShdw>
                </a:effectLst>
              </a:rPr>
              <a:t>Encourages giving </a:t>
            </a:r>
            <a:r>
              <a:rPr lang="en-US" altLang="en-US" dirty="0">
                <a:effectLst>
                  <a:outerShdw blurRad="38100" dist="38100" dir="2700000" algn="tl">
                    <a:srgbClr val="000000">
                      <a:alpha val="43137"/>
                    </a:srgbClr>
                  </a:outerShdw>
                </a:effectLst>
              </a:rPr>
              <a:t>f</a:t>
            </a:r>
            <a:r>
              <a:rPr lang="en-US" altLang="en-US" dirty="0" smtClean="0">
                <a:effectLst>
                  <a:outerShdw blurRad="38100" dist="38100" dir="2700000" algn="tl">
                    <a:srgbClr val="000000">
                      <a:alpha val="43137"/>
                    </a:srgbClr>
                  </a:outerShdw>
                </a:effectLst>
              </a:rPr>
              <a:t>rom the membership</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Content Placeholder 1"/>
          <p:cNvSpPr>
            <a:spLocks noGrp="1"/>
          </p:cNvSpPr>
          <p:nvPr>
            <p:ph idx="12"/>
          </p:nvPr>
        </p:nvSpPr>
        <p:spPr>
          <a:xfrm>
            <a:off x="407988" y="419100"/>
            <a:ext cx="8285162" cy="5018088"/>
          </a:xfrm>
        </p:spPr>
        <p:txBody>
          <a:bodyPr/>
          <a:lstStyle/>
          <a:p>
            <a:pPr marL="0" indent="0">
              <a:buNone/>
            </a:pPr>
            <a:r>
              <a:rPr lang="en-US" altLang="en-US" sz="5400" i="1" spc="600" dirty="0"/>
              <a:t>g</a:t>
            </a:r>
            <a:r>
              <a:rPr lang="en-US" altLang="en-US" sz="5400" i="1" spc="600" dirty="0" smtClean="0"/>
              <a:t>iving</a:t>
            </a:r>
            <a:endParaRPr lang="en-US" altLang="en-US" sz="3600" i="1" spc="600" dirty="0" smtClean="0"/>
          </a:p>
          <a:p>
            <a:pPr marL="971550" lvl="1" indent="-514350">
              <a:buFont typeface="+mj-lt"/>
              <a:buAutoNum type="arabicPeriod"/>
            </a:pPr>
            <a:r>
              <a:rPr lang="en-US" altLang="en-US" sz="3200" dirty="0" smtClean="0"/>
              <a:t>In Financial Sacrifice</a:t>
            </a:r>
          </a:p>
          <a:p>
            <a:pPr marL="857250" lvl="2" indent="0">
              <a:buNone/>
            </a:pPr>
            <a:r>
              <a:rPr lang="en-US" altLang="en-US" sz="2800" dirty="0" smtClean="0"/>
              <a:t>2 Corinthians 8:1-5</a:t>
            </a:r>
          </a:p>
          <a:p>
            <a:pPr marL="971550" lvl="1" indent="-514350">
              <a:buFont typeface="+mj-lt"/>
              <a:buAutoNum type="arabicPeriod"/>
            </a:pPr>
            <a:r>
              <a:rPr lang="en-US" altLang="en-US" sz="3200" dirty="0" smtClean="0"/>
              <a:t>In Hospitality</a:t>
            </a:r>
          </a:p>
          <a:p>
            <a:pPr marL="857250" lvl="2" indent="0">
              <a:buNone/>
            </a:pPr>
            <a:r>
              <a:rPr lang="en-US" altLang="en-US" sz="2800" dirty="0" smtClean="0"/>
              <a:t>Titus 3:8, 14; Rom. 12:13; 1 Peter 4:9</a:t>
            </a:r>
          </a:p>
          <a:p>
            <a:pPr marL="971550" lvl="1" indent="-514350">
              <a:buFont typeface="+mj-lt"/>
              <a:buAutoNum type="arabicPeriod"/>
            </a:pPr>
            <a:r>
              <a:rPr lang="en-US" altLang="en-US" sz="3200" dirty="0" smtClean="0"/>
              <a:t>In Encouraging Words</a:t>
            </a:r>
          </a:p>
          <a:p>
            <a:pPr marL="857250" lvl="2" indent="0">
              <a:buNone/>
            </a:pPr>
            <a:r>
              <a:rPr lang="en-US" altLang="en-US" sz="2800" dirty="0" smtClean="0"/>
              <a:t>Romans 1:12; Acts 11:23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7">
                                            <p:txEl>
                                              <p:pRg st="1" end="1"/>
                                            </p:txEl>
                                          </p:spTgt>
                                        </p:tgtEl>
                                        <p:attrNameLst>
                                          <p:attrName>style.visibility</p:attrName>
                                        </p:attrNameLst>
                                      </p:cBhvr>
                                      <p:to>
                                        <p:strVal val="visible"/>
                                      </p:to>
                                    </p:set>
                                    <p:animEffect transition="in" filter="fade">
                                      <p:cBhvr>
                                        <p:cTn id="7" dur="500"/>
                                        <p:tgtEl>
                                          <p:spTgt spid="409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7">
                                            <p:txEl>
                                              <p:pRg st="2" end="2"/>
                                            </p:txEl>
                                          </p:spTgt>
                                        </p:tgtEl>
                                        <p:attrNameLst>
                                          <p:attrName>style.visibility</p:attrName>
                                        </p:attrNameLst>
                                      </p:cBhvr>
                                      <p:to>
                                        <p:strVal val="visible"/>
                                      </p:to>
                                    </p:set>
                                    <p:animEffect transition="in" filter="fade">
                                      <p:cBhvr>
                                        <p:cTn id="10" dur="500"/>
                                        <p:tgtEl>
                                          <p:spTgt spid="409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097">
                                            <p:txEl>
                                              <p:pRg st="3" end="3"/>
                                            </p:txEl>
                                          </p:spTgt>
                                        </p:tgtEl>
                                        <p:attrNameLst>
                                          <p:attrName>style.visibility</p:attrName>
                                        </p:attrNameLst>
                                      </p:cBhvr>
                                      <p:to>
                                        <p:strVal val="visible"/>
                                      </p:to>
                                    </p:set>
                                    <p:animEffect transition="in" filter="fade">
                                      <p:cBhvr>
                                        <p:cTn id="15" dur="500"/>
                                        <p:tgtEl>
                                          <p:spTgt spid="409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7">
                                            <p:txEl>
                                              <p:pRg st="4" end="4"/>
                                            </p:txEl>
                                          </p:spTgt>
                                        </p:tgtEl>
                                        <p:attrNameLst>
                                          <p:attrName>style.visibility</p:attrName>
                                        </p:attrNameLst>
                                      </p:cBhvr>
                                      <p:to>
                                        <p:strVal val="visible"/>
                                      </p:to>
                                    </p:set>
                                    <p:animEffect transition="in" filter="fade">
                                      <p:cBhvr>
                                        <p:cTn id="18" dur="500"/>
                                        <p:tgtEl>
                                          <p:spTgt spid="409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097">
                                            <p:txEl>
                                              <p:pRg st="5" end="5"/>
                                            </p:txEl>
                                          </p:spTgt>
                                        </p:tgtEl>
                                        <p:attrNameLst>
                                          <p:attrName>style.visibility</p:attrName>
                                        </p:attrNameLst>
                                      </p:cBhvr>
                                      <p:to>
                                        <p:strVal val="visible"/>
                                      </p:to>
                                    </p:set>
                                    <p:animEffect transition="in" filter="fade">
                                      <p:cBhvr>
                                        <p:cTn id="23" dur="500"/>
                                        <p:tgtEl>
                                          <p:spTgt spid="4097">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097">
                                            <p:txEl>
                                              <p:pRg st="6" end="6"/>
                                            </p:txEl>
                                          </p:spTgt>
                                        </p:tgtEl>
                                        <p:attrNameLst>
                                          <p:attrName>style.visibility</p:attrName>
                                        </p:attrNameLst>
                                      </p:cBhvr>
                                      <p:to>
                                        <p:strVal val="visible"/>
                                      </p:to>
                                    </p:set>
                                    <p:animEffect transition="in" filter="fade">
                                      <p:cBhvr>
                                        <p:cTn id="26" dur="500"/>
                                        <p:tgtEl>
                                          <p:spTgt spid="40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1"/>
          </p:nvPr>
        </p:nvSpPr>
        <p:spPr>
          <a:xfrm>
            <a:off x="493713" y="1911350"/>
            <a:ext cx="8210550" cy="4532313"/>
          </a:xfrm>
        </p:spPr>
        <p:txBody>
          <a:bodyPr/>
          <a:lstStyle/>
          <a:p>
            <a:pPr marL="514350" indent="-514350">
              <a:buFont typeface="+mj-lt"/>
              <a:buAutoNum type="arabicPeriod"/>
            </a:pPr>
            <a:r>
              <a:rPr lang="en-US" altLang="en-US" dirty="0" smtClean="0">
                <a:effectLst>
                  <a:outerShdw blurRad="38100" dist="38100" dir="2700000" algn="tl">
                    <a:srgbClr val="000000">
                      <a:alpha val="43137"/>
                    </a:srgbClr>
                  </a:outerShdw>
                </a:effectLst>
              </a:rPr>
              <a:t>Encourages giving </a:t>
            </a:r>
            <a:r>
              <a:rPr lang="en-US" altLang="en-US" dirty="0">
                <a:effectLst>
                  <a:outerShdw blurRad="38100" dist="38100" dir="2700000" algn="tl">
                    <a:srgbClr val="000000">
                      <a:alpha val="43137"/>
                    </a:srgbClr>
                  </a:outerShdw>
                </a:effectLst>
              </a:rPr>
              <a:t>f</a:t>
            </a:r>
            <a:r>
              <a:rPr lang="en-US" altLang="en-US" dirty="0" smtClean="0">
                <a:effectLst>
                  <a:outerShdw blurRad="38100" dist="38100" dir="2700000" algn="tl">
                    <a:srgbClr val="000000">
                      <a:alpha val="43137"/>
                    </a:srgbClr>
                  </a:outerShdw>
                </a:effectLst>
              </a:rPr>
              <a:t>rom the membership</a:t>
            </a:r>
          </a:p>
          <a:p>
            <a:pPr marL="514350" indent="-514350">
              <a:buFont typeface="+mj-lt"/>
              <a:buAutoNum type="arabicPeriod"/>
            </a:pPr>
            <a:r>
              <a:rPr lang="en-US" altLang="en-US" dirty="0" smtClean="0">
                <a:effectLst>
                  <a:outerShdw blurRad="38100" dist="38100" dir="2700000" algn="tl">
                    <a:srgbClr val="000000">
                      <a:alpha val="43137"/>
                    </a:srgbClr>
                  </a:outerShdw>
                </a:effectLst>
              </a:rPr>
              <a:t>Develops men in leadership skills</a:t>
            </a:r>
          </a:p>
          <a:p>
            <a:pPr marL="514350" indent="-514350">
              <a:buFont typeface="+mj-lt"/>
              <a:buAutoNum type="arabicPeriod"/>
            </a:pPr>
            <a:r>
              <a:rPr lang="en-US" altLang="en-US" dirty="0" smtClean="0">
                <a:effectLst>
                  <a:outerShdw blurRad="38100" dist="38100" dir="2700000" algn="tl">
                    <a:srgbClr val="000000">
                      <a:alpha val="43137"/>
                    </a:srgbClr>
                  </a:outerShdw>
                </a:effectLst>
              </a:rPr>
              <a:t>Increases the number of laborers</a:t>
            </a:r>
          </a:p>
          <a:p>
            <a:pPr marL="514350" indent="-514350">
              <a:buFont typeface="+mj-lt"/>
              <a:buAutoNum type="arabicPeriod"/>
            </a:pPr>
            <a:r>
              <a:rPr lang="en-US" altLang="en-US" dirty="0" smtClean="0">
                <a:effectLst>
                  <a:outerShdw blurRad="38100" dist="38100" dir="2700000" algn="tl">
                    <a:srgbClr val="000000">
                      <a:alpha val="43137"/>
                    </a:srgbClr>
                  </a:outerShdw>
                </a:effectLst>
              </a:rPr>
              <a:t>Helps stem the tide of apostasy</a:t>
            </a:r>
          </a:p>
        </p:txBody>
      </p:sp>
    </p:spTree>
    <p:extLst>
      <p:ext uri="{BB962C8B-B14F-4D97-AF65-F5344CB8AC3E}">
        <p14:creationId xmlns:p14="http://schemas.microsoft.com/office/powerpoint/2010/main" val="40053678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073">
                                            <p:txEl>
                                              <p:pRg st="1" end="1"/>
                                            </p:txEl>
                                          </p:spTgt>
                                        </p:tgtEl>
                                      </p:cBhvr>
                                    </p:animEffect>
                                    <p:animScale>
                                      <p:cBhvr>
                                        <p:cTn id="7" dur="250" autoRev="1" fill="hold"/>
                                        <p:tgtEl>
                                          <p:spTgt spid="307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xEl>
                                              <p:pRg st="2" end="2"/>
                                            </p:txEl>
                                          </p:spTgt>
                                        </p:tgtEl>
                                        <p:attrNameLst>
                                          <p:attrName>style.visibility</p:attrName>
                                        </p:attrNameLst>
                                      </p:cBhvr>
                                      <p:to>
                                        <p:strVal val="visible"/>
                                      </p:to>
                                    </p:set>
                                    <p:animEffect transition="in" filter="fade">
                                      <p:cBhvr>
                                        <p:cTn id="12" dur="500"/>
                                        <p:tgtEl>
                                          <p:spTgt spid="307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3">
                                            <p:txEl>
                                              <p:pRg st="3" end="3"/>
                                            </p:txEl>
                                          </p:spTgt>
                                        </p:tgtEl>
                                        <p:attrNameLst>
                                          <p:attrName>style.visibility</p:attrName>
                                        </p:attrNameLst>
                                      </p:cBhvr>
                                      <p:to>
                                        <p:strVal val="visible"/>
                                      </p:to>
                                    </p:set>
                                    <p:animEffect transition="in" filter="fade">
                                      <p:cBhvr>
                                        <p:cTn id="17" dur="500"/>
                                        <p:tgtEl>
                                          <p:spTgt spid="3073">
                                            <p:txEl>
                                              <p:pRg st="3" end="3"/>
                                            </p:txEl>
                                          </p:spTgt>
                                        </p:tgtEl>
                                      </p:cBhvr>
                                    </p:animEffect>
                                  </p:childTnLst>
                                </p:cTn>
                              </p:par>
                            </p:childTnLst>
                          </p:cTn>
                        </p:par>
                        <p:par>
                          <p:cTn id="18" fill="hold">
                            <p:stCondLst>
                              <p:cond delay="500"/>
                            </p:stCondLst>
                            <p:childTnLst>
                              <p:par>
                                <p:cTn id="19" presetID="26" presetClass="emph" presetSubtype="0" fill="hold" nodeType="afterEffect">
                                  <p:stCondLst>
                                    <p:cond delay="0"/>
                                  </p:stCondLst>
                                  <p:childTnLst>
                                    <p:animEffect transition="out" filter="fade">
                                      <p:cBhvr>
                                        <p:cTn id="20" dur="500" tmFilter="0, 0; .2, .5; .8, .5; 1, 0"/>
                                        <p:tgtEl>
                                          <p:spTgt spid="3073">
                                            <p:txEl>
                                              <p:pRg st="3" end="3"/>
                                            </p:txEl>
                                          </p:spTgt>
                                        </p:tgtEl>
                                      </p:cBhvr>
                                    </p:animEffect>
                                    <p:animScale>
                                      <p:cBhvr>
                                        <p:cTn id="21" dur="250" autoRev="1" fill="hold"/>
                                        <p:tgtEl>
                                          <p:spTgt spid="307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2"/>
          </p:nvPr>
        </p:nvSpPr>
        <p:spPr/>
        <p:txBody>
          <a:bodyPr/>
          <a:lstStyle/>
          <a:p>
            <a:pPr marL="0" indent="0">
              <a:buNone/>
            </a:pPr>
            <a:r>
              <a:rPr lang="en-US" sz="5400" i="1" spc="600" dirty="0"/>
              <a:t>a</a:t>
            </a:r>
            <a:r>
              <a:rPr lang="en-US" sz="5400" i="1" spc="600" dirty="0" smtClean="0"/>
              <a:t>postasy </a:t>
            </a:r>
            <a:r>
              <a:rPr lang="en-US" sz="4400" i="1" dirty="0" smtClean="0"/>
              <a:t>(1 Tim. 4:1, 2)</a:t>
            </a:r>
            <a:endParaRPr lang="en-US" sz="2400" i="1" dirty="0" smtClean="0"/>
          </a:p>
          <a:p>
            <a:r>
              <a:rPr lang="en-US" dirty="0" smtClean="0"/>
              <a:t>Promoting doctrinal integrity</a:t>
            </a:r>
          </a:p>
          <a:p>
            <a:pPr marL="457200" lvl="1" indent="0">
              <a:buNone/>
            </a:pPr>
            <a:r>
              <a:rPr lang="en-US" dirty="0" smtClean="0"/>
              <a:t>2 Timothy 1:13; 4:2-5; Titus 2:7, 8</a:t>
            </a:r>
          </a:p>
          <a:p>
            <a:pPr marL="914400" lvl="1" indent="-457200"/>
            <a:r>
              <a:rPr lang="en-US" dirty="0" smtClean="0"/>
              <a:t>Avoiding pitfalls</a:t>
            </a:r>
          </a:p>
          <a:p>
            <a:pPr marL="914400" lvl="1" indent="-457200"/>
            <a:r>
              <a:rPr lang="en-US" dirty="0" smtClean="0"/>
              <a:t>How to study the Bible &amp; the need for context</a:t>
            </a:r>
          </a:p>
          <a:p>
            <a:pPr marL="914400" lvl="1" indent="-457200"/>
            <a:r>
              <a:rPr lang="en-US" dirty="0" smtClean="0"/>
              <a:t>Maintaining balanced preaching</a:t>
            </a:r>
          </a:p>
          <a:p>
            <a:endParaRPr lang="en-US" dirty="0"/>
          </a:p>
        </p:txBody>
      </p:sp>
    </p:spTree>
    <p:extLst>
      <p:ext uri="{BB962C8B-B14F-4D97-AF65-F5344CB8AC3E}">
        <p14:creationId xmlns:p14="http://schemas.microsoft.com/office/powerpoint/2010/main" val="92240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1"/>
          </p:nvPr>
        </p:nvSpPr>
        <p:spPr>
          <a:xfrm>
            <a:off x="493713" y="1911350"/>
            <a:ext cx="8210550" cy="4532313"/>
          </a:xfrm>
        </p:spPr>
        <p:txBody>
          <a:bodyPr/>
          <a:lstStyle/>
          <a:p>
            <a:pPr marL="514350" indent="-514350">
              <a:buFont typeface="+mj-lt"/>
              <a:buAutoNum type="arabicPeriod"/>
            </a:pPr>
            <a:r>
              <a:rPr lang="en-US" altLang="en-US" dirty="0" smtClean="0">
                <a:effectLst>
                  <a:outerShdw blurRad="38100" dist="38100" dir="2700000" algn="tl">
                    <a:srgbClr val="000000">
                      <a:alpha val="43137"/>
                    </a:srgbClr>
                  </a:outerShdw>
                </a:effectLst>
              </a:rPr>
              <a:t>Encourages giving from the membership</a:t>
            </a:r>
          </a:p>
          <a:p>
            <a:pPr marL="514350" indent="-514350">
              <a:buFont typeface="+mj-lt"/>
              <a:buAutoNum type="arabicPeriod"/>
            </a:pPr>
            <a:r>
              <a:rPr lang="en-US" altLang="en-US" dirty="0" smtClean="0">
                <a:effectLst>
                  <a:outerShdw blurRad="38100" dist="38100" dir="2700000" algn="tl">
                    <a:srgbClr val="000000">
                      <a:alpha val="43137"/>
                    </a:srgbClr>
                  </a:outerShdw>
                </a:effectLst>
              </a:rPr>
              <a:t>Develops men in leadership skills</a:t>
            </a:r>
          </a:p>
          <a:p>
            <a:pPr marL="514350" indent="-514350">
              <a:buFont typeface="+mj-lt"/>
              <a:buAutoNum type="arabicPeriod"/>
            </a:pPr>
            <a:r>
              <a:rPr lang="en-US" altLang="en-US" dirty="0" smtClean="0">
                <a:effectLst>
                  <a:outerShdw blurRad="38100" dist="38100" dir="2700000" algn="tl">
                    <a:srgbClr val="000000">
                      <a:alpha val="43137"/>
                    </a:srgbClr>
                  </a:outerShdw>
                </a:effectLst>
              </a:rPr>
              <a:t>Increases the number of laborers</a:t>
            </a:r>
          </a:p>
          <a:p>
            <a:pPr marL="514350" indent="-514350">
              <a:buFont typeface="+mj-lt"/>
              <a:buAutoNum type="arabicPeriod"/>
            </a:pPr>
            <a:r>
              <a:rPr lang="en-US" altLang="en-US" dirty="0" smtClean="0">
                <a:effectLst>
                  <a:outerShdw blurRad="38100" dist="38100" dir="2700000" algn="tl">
                    <a:srgbClr val="000000">
                      <a:alpha val="43137"/>
                    </a:srgbClr>
                  </a:outerShdw>
                </a:effectLst>
              </a:rPr>
              <a:t>Helps stem the tide of apostasy</a:t>
            </a:r>
          </a:p>
          <a:p>
            <a:pPr marL="514350" indent="-514350">
              <a:buFont typeface="+mj-lt"/>
              <a:buAutoNum type="arabicPeriod"/>
            </a:pPr>
            <a:r>
              <a:rPr lang="en-US" altLang="en-US" dirty="0" smtClean="0">
                <a:effectLst>
                  <a:outerShdw blurRad="38100" dist="38100" dir="2700000" algn="tl">
                    <a:srgbClr val="000000">
                      <a:alpha val="43137"/>
                    </a:srgbClr>
                  </a:outerShdw>
                </a:effectLst>
              </a:rPr>
              <a:t>Nurtures the church into maturity</a:t>
            </a:r>
          </a:p>
        </p:txBody>
      </p:sp>
    </p:spTree>
    <p:extLst>
      <p:ext uri="{BB962C8B-B14F-4D97-AF65-F5344CB8AC3E}">
        <p14:creationId xmlns:p14="http://schemas.microsoft.com/office/powerpoint/2010/main" val="4134009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3">
                                            <p:txEl>
                                              <p:pRg st="4" end="4"/>
                                            </p:txEl>
                                          </p:spTgt>
                                        </p:tgtEl>
                                        <p:attrNameLst>
                                          <p:attrName>style.visibility</p:attrName>
                                        </p:attrNameLst>
                                      </p:cBhvr>
                                      <p:to>
                                        <p:strVal val="visible"/>
                                      </p:to>
                                    </p:set>
                                    <p:animEffect transition="in" filter="fade">
                                      <p:cBhvr>
                                        <p:cTn id="7" dur="500"/>
                                        <p:tgtEl>
                                          <p:spTgt spid="3073">
                                            <p:txEl>
                                              <p:pRg st="4" end="4"/>
                                            </p:txEl>
                                          </p:spTgt>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073">
                                            <p:txEl>
                                              <p:pRg st="4" end="4"/>
                                            </p:txEl>
                                          </p:spTgt>
                                        </p:tgtEl>
                                      </p:cBhvr>
                                    </p:animEffect>
                                    <p:animScale>
                                      <p:cBhvr>
                                        <p:cTn id="11" dur="250" autoRev="1" fill="hold"/>
                                        <p:tgtEl>
                                          <p:spTgt spid="307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p:txBody>
          <a:bodyPr>
            <a:normAutofit/>
          </a:bodyPr>
          <a:lstStyle/>
          <a:p>
            <a:pPr marL="0" indent="0">
              <a:buNone/>
            </a:pPr>
            <a:r>
              <a:rPr lang="en-US" dirty="0"/>
              <a:t>11  And He Himself gave some to be apostles, some prophets, some evangelists, and some pastors and teachers,</a:t>
            </a:r>
          </a:p>
          <a:p>
            <a:pPr marL="0" indent="0">
              <a:buNone/>
            </a:pPr>
            <a:r>
              <a:rPr lang="en-US" dirty="0"/>
              <a:t>12  for the equipping of the saints for the work of ministry, for the edifying of the body of Christ</a:t>
            </a:r>
            <a:r>
              <a:rPr lang="en-US" dirty="0" smtClean="0"/>
              <a:t>,</a:t>
            </a:r>
            <a:endParaRPr lang="en-US" dirty="0"/>
          </a:p>
        </p:txBody>
      </p:sp>
      <p:sp>
        <p:nvSpPr>
          <p:cNvPr id="3" name="TextBox 2"/>
          <p:cNvSpPr txBox="1"/>
          <p:nvPr/>
        </p:nvSpPr>
        <p:spPr>
          <a:xfrm>
            <a:off x="6686775" y="6411438"/>
            <a:ext cx="2456122" cy="461665"/>
          </a:xfrm>
          <a:prstGeom prst="rect">
            <a:avLst/>
          </a:prstGeom>
          <a:noFill/>
        </p:spPr>
        <p:txBody>
          <a:bodyPr wrap="none" rtlCol="0">
            <a:spAutoFit/>
          </a:bodyPr>
          <a:lstStyle/>
          <a:p>
            <a:pPr algn="r"/>
            <a:r>
              <a:rPr lang="en-US" sz="2400" dirty="0" smtClean="0">
                <a:solidFill>
                  <a:srgbClr val="FFC000"/>
                </a:solidFill>
              </a:rPr>
              <a:t>Ephesians 4:11-15</a:t>
            </a:r>
            <a:endParaRPr lang="en-US" sz="2400" dirty="0">
              <a:solidFill>
                <a:srgbClr val="FFC000"/>
              </a:solidFill>
            </a:endParaRPr>
          </a:p>
        </p:txBody>
      </p:sp>
      <p:cxnSp>
        <p:nvCxnSpPr>
          <p:cNvPr id="5" name="Straight Connector 4"/>
          <p:cNvCxnSpPr/>
          <p:nvPr/>
        </p:nvCxnSpPr>
        <p:spPr>
          <a:xfrm>
            <a:off x="625642" y="3433010"/>
            <a:ext cx="5534526"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5080404" y="2943725"/>
            <a:ext cx="3170176"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016752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1"/>
          </p:nvPr>
        </p:nvSpPr>
        <p:spPr/>
        <p:txBody>
          <a:bodyPr>
            <a:normAutofit fontScale="92500" lnSpcReduction="10000"/>
          </a:bodyPr>
          <a:lstStyle/>
          <a:p>
            <a:pPr marL="0" indent="0">
              <a:buNone/>
            </a:pPr>
            <a:r>
              <a:rPr lang="en-US" smtClean="0"/>
              <a:t>13  </a:t>
            </a:r>
            <a:r>
              <a:rPr lang="en-US" dirty="0"/>
              <a:t>till we all come to the unity of the faith and of the knowledge of the Son of God, to a perfect man, to the measure of the stature of the fullness of Christ;</a:t>
            </a:r>
          </a:p>
          <a:p>
            <a:pPr marL="0" indent="0">
              <a:buNone/>
            </a:pPr>
            <a:r>
              <a:rPr lang="en-US" dirty="0"/>
              <a:t>14  that we should no longer be children, tossed to and fro and carried about with every wind of doctrine, by the trickery of men, in the cunning craftiness of deceitful plotting,</a:t>
            </a:r>
          </a:p>
          <a:p>
            <a:pPr marL="0" indent="0">
              <a:buNone/>
            </a:pPr>
            <a:r>
              <a:rPr lang="en-US"/>
              <a:t>15  but, speaking the truth in love, may grow up in all things into Him who is the head—Christ</a:t>
            </a:r>
            <a:r>
              <a:rPr lang="en-US" smtClean="0"/>
              <a:t>—</a:t>
            </a:r>
            <a:endParaRPr lang="en-US"/>
          </a:p>
        </p:txBody>
      </p:sp>
      <p:sp>
        <p:nvSpPr>
          <p:cNvPr id="3" name="TextBox 2"/>
          <p:cNvSpPr txBox="1"/>
          <p:nvPr/>
        </p:nvSpPr>
        <p:spPr>
          <a:xfrm>
            <a:off x="6686775" y="6411438"/>
            <a:ext cx="2456122" cy="461665"/>
          </a:xfrm>
          <a:prstGeom prst="rect">
            <a:avLst/>
          </a:prstGeom>
          <a:noFill/>
        </p:spPr>
        <p:txBody>
          <a:bodyPr wrap="none" rtlCol="0">
            <a:spAutoFit/>
          </a:bodyPr>
          <a:lstStyle/>
          <a:p>
            <a:pPr algn="r"/>
            <a:r>
              <a:rPr lang="en-US" sz="2400" dirty="0" smtClean="0">
                <a:solidFill>
                  <a:srgbClr val="FFC000"/>
                </a:solidFill>
              </a:rPr>
              <a:t>Ephesians 4:11-15</a:t>
            </a:r>
            <a:endParaRPr lang="en-US" sz="2400" dirty="0">
              <a:solidFill>
                <a:srgbClr val="FFC000"/>
              </a:solidFill>
            </a:endParaRPr>
          </a:p>
        </p:txBody>
      </p:sp>
      <p:cxnSp>
        <p:nvCxnSpPr>
          <p:cNvPr id="4" name="Straight Connector 3"/>
          <p:cNvCxnSpPr/>
          <p:nvPr/>
        </p:nvCxnSpPr>
        <p:spPr>
          <a:xfrm>
            <a:off x="6430042" y="5839310"/>
            <a:ext cx="2042979"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201675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Content Placeholder 1"/>
          <p:cNvSpPr>
            <a:spLocks noGrp="1"/>
          </p:cNvSpPr>
          <p:nvPr>
            <p:ph idx="11"/>
          </p:nvPr>
        </p:nvSpPr>
        <p:spPr>
          <a:xfrm>
            <a:off x="493713" y="1911350"/>
            <a:ext cx="8210550" cy="4532313"/>
          </a:xfrm>
        </p:spPr>
        <p:txBody>
          <a:bodyPr/>
          <a:lstStyle/>
          <a:p>
            <a:pPr marL="514350" indent="-514350">
              <a:buFont typeface="+mj-lt"/>
              <a:buAutoNum type="arabicPeriod"/>
            </a:pPr>
            <a:r>
              <a:rPr lang="en-US" altLang="en-US" dirty="0" smtClean="0">
                <a:effectLst>
                  <a:outerShdw blurRad="38100" dist="38100" dir="2700000" algn="tl">
                    <a:srgbClr val="000000">
                      <a:alpha val="43137"/>
                    </a:srgbClr>
                  </a:outerShdw>
                </a:effectLst>
              </a:rPr>
              <a:t>Encourages giving from the membership</a:t>
            </a:r>
          </a:p>
          <a:p>
            <a:pPr marL="514350" indent="-514350">
              <a:buFont typeface="+mj-lt"/>
              <a:buAutoNum type="arabicPeriod"/>
            </a:pPr>
            <a:r>
              <a:rPr lang="en-US" altLang="en-US" dirty="0" smtClean="0">
                <a:effectLst>
                  <a:outerShdw blurRad="38100" dist="38100" dir="2700000" algn="tl">
                    <a:srgbClr val="000000">
                      <a:alpha val="43137"/>
                    </a:srgbClr>
                  </a:outerShdw>
                </a:effectLst>
              </a:rPr>
              <a:t>Develops men in leadership skills</a:t>
            </a:r>
          </a:p>
          <a:p>
            <a:pPr marL="514350" indent="-514350">
              <a:buFont typeface="+mj-lt"/>
              <a:buAutoNum type="arabicPeriod"/>
            </a:pPr>
            <a:r>
              <a:rPr lang="en-US" altLang="en-US" dirty="0" smtClean="0">
                <a:effectLst>
                  <a:outerShdw blurRad="38100" dist="38100" dir="2700000" algn="tl">
                    <a:srgbClr val="000000">
                      <a:alpha val="43137"/>
                    </a:srgbClr>
                  </a:outerShdw>
                </a:effectLst>
              </a:rPr>
              <a:t>Increases the number of laborers</a:t>
            </a:r>
          </a:p>
          <a:p>
            <a:pPr marL="514350" indent="-514350">
              <a:buFont typeface="+mj-lt"/>
              <a:buAutoNum type="arabicPeriod"/>
            </a:pPr>
            <a:r>
              <a:rPr lang="en-US" altLang="en-US" dirty="0" smtClean="0">
                <a:effectLst>
                  <a:outerShdw blurRad="38100" dist="38100" dir="2700000" algn="tl">
                    <a:srgbClr val="000000">
                      <a:alpha val="43137"/>
                    </a:srgbClr>
                  </a:outerShdw>
                </a:effectLst>
              </a:rPr>
              <a:t>Helps stem the tide of apostasy</a:t>
            </a:r>
          </a:p>
          <a:p>
            <a:pPr marL="514350" indent="-514350">
              <a:buFont typeface="+mj-lt"/>
              <a:buAutoNum type="arabicPeriod"/>
            </a:pPr>
            <a:r>
              <a:rPr lang="en-US" altLang="en-US" dirty="0" smtClean="0">
                <a:effectLst>
                  <a:outerShdw blurRad="38100" dist="38100" dir="2700000" algn="tl">
                    <a:srgbClr val="000000">
                      <a:alpha val="43137"/>
                    </a:srgbClr>
                  </a:outerShdw>
                </a:effectLst>
              </a:rPr>
              <a:t>Nurtures the church into maturity</a:t>
            </a:r>
          </a:p>
        </p:txBody>
      </p:sp>
    </p:spTree>
    <p:extLst>
      <p:ext uri="{BB962C8B-B14F-4D97-AF65-F5344CB8AC3E}">
        <p14:creationId xmlns:p14="http://schemas.microsoft.com/office/powerpoint/2010/main" val="30678016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3073">
                                            <p:txEl>
                                              <p:pRg st="0" end="0"/>
                                            </p:txEl>
                                          </p:spTgt>
                                        </p:tgtEl>
                                        <p:attrNameLst>
                                          <p:attrName>style.color</p:attrName>
                                        </p:attrNameLst>
                                      </p:cBhvr>
                                      <p:to>
                                        <a:srgbClr val="CD7371"/>
                                      </p:to>
                                    </p:animClr>
                                  </p:childTnLst>
                                </p:cTn>
                              </p:par>
                            </p:childTnLst>
                          </p:cTn>
                        </p:par>
                        <p:par>
                          <p:cTn id="7" fill="hold">
                            <p:stCondLst>
                              <p:cond delay="2000"/>
                            </p:stCondLst>
                            <p:childTnLst>
                              <p:par>
                                <p:cTn id="8" presetID="3" presetClass="emph" presetSubtype="2" fill="hold" grpId="0" nodeType="afterEffect">
                                  <p:stCondLst>
                                    <p:cond delay="0"/>
                                  </p:stCondLst>
                                  <p:childTnLst>
                                    <p:animClr clrSpc="rgb" dir="cw">
                                      <p:cBhvr override="childStyle">
                                        <p:cTn id="9" dur="2000" fill="hold"/>
                                        <p:tgtEl>
                                          <p:spTgt spid="3073">
                                            <p:txEl>
                                              <p:pRg st="1" end="1"/>
                                            </p:txEl>
                                          </p:spTgt>
                                        </p:tgtEl>
                                        <p:attrNameLst>
                                          <p:attrName>style.color</p:attrName>
                                        </p:attrNameLst>
                                      </p:cBhvr>
                                      <p:to>
                                        <a:srgbClr val="CD7371"/>
                                      </p:to>
                                    </p:animClr>
                                  </p:childTnLst>
                                </p:cTn>
                              </p:par>
                            </p:childTnLst>
                          </p:cTn>
                        </p:par>
                        <p:par>
                          <p:cTn id="10" fill="hold">
                            <p:stCondLst>
                              <p:cond delay="4000"/>
                            </p:stCondLst>
                            <p:childTnLst>
                              <p:par>
                                <p:cTn id="11" presetID="3" presetClass="emph" presetSubtype="2" fill="hold" grpId="0" nodeType="afterEffect">
                                  <p:stCondLst>
                                    <p:cond delay="0"/>
                                  </p:stCondLst>
                                  <p:childTnLst>
                                    <p:animClr clrSpc="rgb" dir="cw">
                                      <p:cBhvr override="childStyle">
                                        <p:cTn id="12" dur="2000" fill="hold"/>
                                        <p:tgtEl>
                                          <p:spTgt spid="3073">
                                            <p:txEl>
                                              <p:pRg st="2" end="2"/>
                                            </p:txEl>
                                          </p:spTgt>
                                        </p:tgtEl>
                                        <p:attrNameLst>
                                          <p:attrName>style.color</p:attrName>
                                        </p:attrNameLst>
                                      </p:cBhvr>
                                      <p:to>
                                        <a:srgbClr val="CD7371"/>
                                      </p:to>
                                    </p:animClr>
                                  </p:childTnLst>
                                </p:cTn>
                              </p:par>
                            </p:childTnLst>
                          </p:cTn>
                        </p:par>
                        <p:par>
                          <p:cTn id="13" fill="hold">
                            <p:stCondLst>
                              <p:cond delay="6000"/>
                            </p:stCondLst>
                            <p:childTnLst>
                              <p:par>
                                <p:cTn id="14" presetID="3" presetClass="emph" presetSubtype="2" fill="hold" grpId="0" nodeType="afterEffect">
                                  <p:stCondLst>
                                    <p:cond delay="0"/>
                                  </p:stCondLst>
                                  <p:childTnLst>
                                    <p:animClr clrSpc="rgb" dir="cw">
                                      <p:cBhvr override="childStyle">
                                        <p:cTn id="15" dur="2000" fill="hold"/>
                                        <p:tgtEl>
                                          <p:spTgt spid="3073">
                                            <p:txEl>
                                              <p:pRg st="3" end="3"/>
                                            </p:txEl>
                                          </p:spTgt>
                                        </p:tgtEl>
                                        <p:attrNameLst>
                                          <p:attrName>style.color</p:attrName>
                                        </p:attrNameLst>
                                      </p:cBhvr>
                                      <p:to>
                                        <a:srgbClr val="CD7371"/>
                                      </p:to>
                                    </p:animClr>
                                  </p:childTnLst>
                                </p:cTn>
                              </p:par>
                            </p:childTnLst>
                          </p:cTn>
                        </p:par>
                        <p:par>
                          <p:cTn id="16" fill="hold">
                            <p:stCondLst>
                              <p:cond delay="8000"/>
                            </p:stCondLst>
                            <p:childTnLst>
                              <p:par>
                                <p:cTn id="17" presetID="3" presetClass="emph" presetSubtype="2" fill="hold" grpId="0" nodeType="afterEffect">
                                  <p:stCondLst>
                                    <p:cond delay="0"/>
                                  </p:stCondLst>
                                  <p:childTnLst>
                                    <p:animClr clrSpc="rgb" dir="cw">
                                      <p:cBhvr override="childStyle">
                                        <p:cTn id="18" dur="2000" fill="hold"/>
                                        <p:tgtEl>
                                          <p:spTgt spid="3073">
                                            <p:txEl>
                                              <p:pRg st="4" end="4"/>
                                            </p:txEl>
                                          </p:spTgt>
                                        </p:tgtEl>
                                        <p:attrNameLst>
                                          <p:attrName>style.color</p:attrName>
                                        </p:attrNameLst>
                                      </p:cBhvr>
                                      <p:to>
                                        <a:srgbClr val="CD737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16365</TotalTime>
  <Words>296</Words>
  <Application>Microsoft Office PowerPoint</Application>
  <PresentationFormat>On-screen Show (4:3)</PresentationFormat>
  <Paragraphs>43</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ＭＳ Ｐゴシック</vt:lpstr>
      <vt:lpstr>Book</vt:lpstr>
      <vt:lpstr>Georgia</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Graceway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gen1@revandcreation.com</dc:creator>
  <cp:lastModifiedBy>Steven J. Wallace</cp:lastModifiedBy>
  <cp:revision>199</cp:revision>
  <cp:lastPrinted>2014-01-13T16:26:40Z</cp:lastPrinted>
  <dcterms:created xsi:type="dcterms:W3CDTF">2013-10-29T14:12:12Z</dcterms:created>
  <dcterms:modified xsi:type="dcterms:W3CDTF">2015-06-25T17:20:49Z</dcterms:modified>
</cp:coreProperties>
</file>