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napToGrid="0" snapToObjects="1">
      <p:cViewPr varScale="1">
        <p:scale>
          <a:sx n="76" d="100"/>
          <a:sy n="76" d="100"/>
        </p:scale>
        <p:origin x="17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68556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rot="120000">
            <a:off x="1530811" y="8155982"/>
            <a:ext cx="5490262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E19C00"/>
                </a:solidFill>
              </a:defRPr>
            </a:lvl1pPr>
          </a:lstStyle>
          <a:p>
            <a:r>
              <a:t>1 Corinthians 5:7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0" spc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06400" y="2502094"/>
            <a:ext cx="12192000" cy="912483"/>
          </a:xfrm>
          <a:prstGeom prst="rect">
            <a:avLst/>
          </a:prstGeom>
          <a:ln w="12700">
            <a:miter lim="400000"/>
          </a:ln>
          <a:effectLst>
            <a:outerShdw blurRad="1270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3368790"/>
            <a:ext cx="11099800" cy="6042555"/>
          </a:xfrm>
          <a:prstGeom prst="rect">
            <a:avLst/>
          </a:prstGeom>
          <a:ln w="12700">
            <a:miter lim="400000"/>
          </a:ln>
          <a:effectLst>
            <a:outerShdw blurRad="1270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6"/>
              </a:buBlip>
            </a:lvl1pPr>
            <a:lvl2pPr marL="977900" indent="-533400">
              <a:buSzPct val="50000"/>
              <a:buBlip>
                <a:blip r:embed="rId6"/>
              </a:buBlip>
            </a:lvl2pPr>
            <a:lvl3pPr marL="1422400" indent="-533400">
              <a:buSzPct val="50000"/>
              <a:buBlip>
                <a:blip r:embed="rId6"/>
              </a:buBlip>
            </a:lvl3pPr>
            <a:lvl4pPr marL="1866900" indent="-533400">
              <a:buSzPct val="50000"/>
              <a:buBlip>
                <a:blip r:embed="rId6"/>
              </a:buBlip>
            </a:lvl4pPr>
            <a:lvl5pPr marL="2311400" indent="-533400">
              <a:buSzPct val="50000"/>
              <a:buBlip>
                <a:blip r:embed="rId6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/>
        </p:nvSpPr>
        <p:spPr>
          <a:xfrm rot="120000">
            <a:off x="9077815" y="1819671"/>
            <a:ext cx="35702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19C00"/>
                </a:solidFill>
              </a:defRPr>
            </a:lvl1pPr>
          </a:lstStyle>
          <a:p>
            <a:r>
              <a:t>1 Corinthians 5:7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small" spc="352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small" spc="352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small" spc="352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small" spc="352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small" spc="352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small" spc="352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small" spc="352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small" spc="352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small" spc="352" baseline="0">
          <a:ln>
            <a:noFill/>
          </a:ln>
          <a:solidFill>
            <a:srgbClr val="FFFFFF"/>
          </a:solidFill>
          <a:uFillTx/>
          <a:latin typeface="Helvetica Neue Black Condensed"/>
          <a:ea typeface="Helvetica Neue Black Condensed"/>
          <a:cs typeface="Helvetica Neue Black Condensed"/>
          <a:sym typeface="Helvetica Neue Black Condensed"/>
        </a:defRPr>
      </a:lvl9pPr>
    </p:titleStyle>
    <p:bodyStyle>
      <a:lvl1pPr marL="533400" marR="0" indent="-533400" algn="l" defTabSz="58420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6"/>
        </a:buBlip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963083" marR="0" indent="-518583" algn="l" defTabSz="58420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1407583" marR="0" indent="-518583" algn="l" defTabSz="58420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1852083" marR="0" indent="-518583" algn="l" defTabSz="58420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2296583" marR="0" indent="-518583" algn="l" defTabSz="58420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2741083" marR="0" indent="-518583" algn="l" defTabSz="58420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3185583" marR="0" indent="-518583" algn="l" defTabSz="58420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3630083" marR="0" indent="-518583" algn="l" defTabSz="58420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4074583" marR="0" indent="-518583" algn="l" defTabSz="58420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Both Are Acts Of Deliverance From Bondage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 the Old Testament, the deliverance was from Egyptian bondage (Exodus 1:10-14)</a:t>
            </a:r>
          </a:p>
          <a:p>
            <a:pPr>
              <a:buBlip>
                <a:blip r:embed="rId2"/>
              </a:buBlip>
            </a:pPr>
            <a:r>
              <a:t>In the New Testament, the deliverance is from the bondage of sin (Romans 6:6; 7:14)</a:t>
            </a:r>
          </a:p>
          <a:p>
            <a:pPr>
              <a:buBlip>
                <a:blip r:embed="rId2"/>
              </a:buBlip>
            </a:pPr>
            <a:r>
              <a:t>In the Old Testament, the Israelites experi-enced a miserable bondage (Exodus 6:9)</a:t>
            </a:r>
          </a:p>
          <a:p>
            <a:pPr>
              <a:buBlip>
                <a:blip r:embed="rId2"/>
              </a:buBlip>
            </a:pPr>
            <a:r>
              <a:t>In the New Testament, we are in misery because of sin (Romans 7:22-23)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Both Involve Elements Of Salvation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 Israelites recognized that they had been redeemed from slavery (Exodus 15:13, 16)</a:t>
            </a:r>
          </a:p>
          <a:p>
            <a:pPr>
              <a:buBlip>
                <a:blip r:embed="rId2"/>
              </a:buBlip>
            </a:pPr>
            <a:r>
              <a:t>We are redeemed by the blood of Christ (Matthew 20:28; 1 Corinthians 6:19-20)</a:t>
            </a:r>
          </a:p>
          <a:p>
            <a:pPr>
              <a:buBlip>
                <a:blip r:embed="rId2"/>
              </a:buBlip>
            </a:pPr>
            <a:r>
              <a:t>The Israelites had done nothing to deserve rescuing from Egypt (Exodus 15:13)</a:t>
            </a:r>
          </a:p>
          <a:p>
            <a:pPr>
              <a:buBlip>
                <a:blip r:embed="rId2"/>
              </a:buBlip>
            </a:pPr>
            <a:r>
              <a:t>We have done nothing to deserve rescuing from sin (Ephesians 2:8-10; Titus 3:5)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Both Involve Elements Of Salvation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The Israelites had to believe in what was done for them (Exodus 14:22)</a:t>
            </a:r>
          </a:p>
          <a:p>
            <a:pPr>
              <a:buBlip>
                <a:blip r:embed="rId2"/>
              </a:buBlip>
            </a:pPr>
            <a:r>
              <a:rPr dirty="0"/>
              <a:t>We must believe in the sacrifice offered for us (Romans 3:21-25; 5:1-2)</a:t>
            </a:r>
          </a:p>
          <a:p>
            <a:pPr>
              <a:buBlip>
                <a:blip r:embed="rId2"/>
              </a:buBlip>
            </a:pPr>
            <a:r>
              <a:rPr dirty="0"/>
              <a:t>The Israelites had to act on their belief that God would protect them (Exodus 12:26-28)</a:t>
            </a:r>
          </a:p>
          <a:p>
            <a:pPr>
              <a:buBlip>
                <a:blip r:embed="rId2"/>
              </a:buBlip>
            </a:pPr>
            <a:r>
              <a:rPr dirty="0"/>
              <a:t>We must act </a:t>
            </a:r>
            <a:r>
              <a:rPr dirty="0" smtClean="0"/>
              <a:t>on </a:t>
            </a:r>
            <a:r>
              <a:rPr dirty="0"/>
              <a:t>our faith and it will bring forth fruit (Romans 1:5; 16:25-26)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Both Require The Sacrifice Of A Perfect Lamb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 the Old Testament, the sacrifice consisted of a physical lamb (Exodus 12:3)</a:t>
            </a:r>
          </a:p>
          <a:p>
            <a:pPr>
              <a:buBlip>
                <a:blip r:embed="rId2"/>
              </a:buBlip>
            </a:pPr>
            <a:r>
              <a:t>In the New Testament, Christ Himself is the Lamb of God (John 1:29; Revelation 5:6-12)</a:t>
            </a:r>
          </a:p>
          <a:p>
            <a:pPr>
              <a:buBlip>
                <a:blip r:embed="rId2"/>
              </a:buBlip>
            </a:pPr>
            <a:r>
              <a:t>Sins can only be forgiven by the shedding of blood (Leviticus 17:11; Hebrews 9:22)</a:t>
            </a:r>
          </a:p>
          <a:p>
            <a:pPr>
              <a:buBlip>
                <a:blip r:embed="rId2"/>
              </a:buBlip>
            </a:pPr>
            <a:r>
              <a:t>However, the blood of bulls and goats could not take away sin (Hebrews 10:4)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Both Require The Sacrifice Of A Perfect Lamb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 the Old Testament, the sacrificial lamb had to be physically perfect (Exodus 12:5)</a:t>
            </a:r>
          </a:p>
          <a:p>
            <a:pPr>
              <a:buBlip>
                <a:blip r:embed="rId2"/>
              </a:buBlip>
            </a:pPr>
            <a:r>
              <a:t>In the New Testament, Jesus is spiritually perfect (1 Peter 1:19; 2:22)</a:t>
            </a:r>
          </a:p>
          <a:p>
            <a:pPr>
              <a:buBlip>
                <a:blip r:embed="rId2"/>
              </a:buBlip>
            </a:pPr>
            <a:r>
              <a:t>In the Old Testament, the blood was applied to the door posts and lintels (Exodus 12:7)</a:t>
            </a:r>
          </a:p>
          <a:p>
            <a:pPr>
              <a:buBlip>
                <a:blip r:embed="rId2"/>
              </a:buBlip>
            </a:pPr>
            <a:r>
              <a:t>In the New Testament, the blood is applied to the believer (Hebrews 9:13-14)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Both Involve A Commemorative Meal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 the Old Testament, the sacrificial lamb was killed and eaten (Exodus 12:8-10)</a:t>
            </a:r>
          </a:p>
          <a:p>
            <a:pPr>
              <a:buBlip>
                <a:blip r:embed="rId2"/>
              </a:buBlip>
            </a:pPr>
            <a:r>
              <a:t>In the New Testament, we symbolically partake of Christ (1 Corinthians 11:23-25)</a:t>
            </a:r>
          </a:p>
          <a:p>
            <a:pPr>
              <a:buBlip>
                <a:blip r:embed="rId2"/>
              </a:buBlip>
            </a:pPr>
            <a:r>
              <a:t>In the Old Testament, the meal was eaten once a year at the Passover (Exodus 12:14)</a:t>
            </a:r>
          </a:p>
          <a:p>
            <a:pPr>
              <a:buBlip>
                <a:blip r:embed="rId2"/>
              </a:buBlip>
            </a:pPr>
            <a:r>
              <a:t>In the New Testament, the Lord’s Supper is eaten every first day of the week (Acts 20:7)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Both Involve A Commemorative Meal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 the Old Testament, the Israelites were to observe the Passover in haste, being ready to depart immediately (Exodus 12:11)</a:t>
            </a:r>
          </a:p>
          <a:p>
            <a:pPr>
              <a:buBlip>
                <a:blip r:embed="rId2"/>
              </a:buBlip>
            </a:pPr>
            <a:r>
              <a:t>In the New Testament, Christians observe the Lord’s Supper in a discerning manner (1 Cor-inthians 11:27-29)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485</Words>
  <Application>Microsoft Macintosh PowerPoint</Application>
  <PresentationFormat>Custom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Avenir Roman</vt:lpstr>
      <vt:lpstr>Helvetica Light</vt:lpstr>
      <vt:lpstr>Helvetica Neue Black Condensed</vt:lpstr>
      <vt:lpstr>Helvetica Neue Condensed</vt:lpstr>
      <vt:lpstr>Helvetica Neue Light</vt:lpstr>
      <vt:lpstr>White</vt:lpstr>
      <vt:lpstr>PowerPoint Presentation</vt:lpstr>
      <vt:lpstr>PowerPoint Presentation</vt:lpstr>
      <vt:lpstr>Both Are Acts Of Deliverance From Bondage</vt:lpstr>
      <vt:lpstr>Both Involve Elements Of Salvation</vt:lpstr>
      <vt:lpstr>Both Involve Elements Of Salvation</vt:lpstr>
      <vt:lpstr>Both Require The Sacrifice Of A Perfect Lamb</vt:lpstr>
      <vt:lpstr>Both Require The Sacrifice Of A Perfect Lamb</vt:lpstr>
      <vt:lpstr>Both Involve A Commemorative Meal</vt:lpstr>
      <vt:lpstr>Both Involve A Commemorative Meal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Kyle Campbell</cp:lastModifiedBy>
  <cp:revision>5</cp:revision>
  <dcterms:modified xsi:type="dcterms:W3CDTF">2016-08-22T15:37:34Z</dcterms:modified>
</cp:coreProperties>
</file>