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4" r:id="rId2"/>
    <p:sldId id="265" r:id="rId3"/>
    <p:sldId id="267" r:id="rId4"/>
    <p:sldId id="268" r:id="rId5"/>
    <p:sldId id="269" r:id="rId6"/>
    <p:sldId id="282" r:id="rId7"/>
    <p:sldId id="259" r:id="rId8"/>
    <p:sldId id="271" r:id="rId9"/>
    <p:sldId id="281" r:id="rId10"/>
    <p:sldId id="273" r:id="rId11"/>
    <p:sldId id="272" r:id="rId12"/>
    <p:sldId id="262" r:id="rId13"/>
    <p:sldId id="274" r:id="rId14"/>
    <p:sldId id="275" r:id="rId15"/>
    <p:sldId id="276" r:id="rId16"/>
    <p:sldId id="277" r:id="rId17"/>
    <p:sldId id="279" r:id="rId18"/>
    <p:sldId id="278" r:id="rId19"/>
    <p:sldId id="261" r:id="rId20"/>
    <p:sldId id="280"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0"/>
    <a:srgbClr val="71757D"/>
    <a:srgbClr val="2D8537"/>
    <a:srgbClr val="F4F4E7"/>
    <a:srgbClr val="EEE5D0"/>
    <a:srgbClr val="EEE2C9"/>
    <a:srgbClr val="384050"/>
    <a:srgbClr val="EAEDF0"/>
    <a:srgbClr val="EBEBEB"/>
    <a:srgbClr val="DAAE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80825" autoAdjust="0"/>
  </p:normalViewPr>
  <p:slideViewPr>
    <p:cSldViewPr snapToGrid="0" snapToObjects="1">
      <p:cViewPr varScale="1">
        <p:scale>
          <a:sx n="92" d="100"/>
          <a:sy n="92" d="100"/>
        </p:scale>
        <p:origin x="1344" y="2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A88AA-8CCE-4548-87F4-094C6692FFE7}" type="datetimeFigureOut">
              <a:rPr lang="en-US" smtClean="0"/>
              <a:t>3/12/2017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FEC4C-B755-445D-A7D0-113C8194CAF5}" type="slidenum">
              <a:rPr lang="en-US" smtClean="0"/>
              <a:t>‹#›</a:t>
            </a:fld>
            <a:endParaRPr lang="en-US"/>
          </a:p>
        </p:txBody>
      </p:sp>
    </p:spTree>
    <p:extLst>
      <p:ext uri="{BB962C8B-B14F-4D97-AF65-F5344CB8AC3E}">
        <p14:creationId xmlns:p14="http://schemas.microsoft.com/office/powerpoint/2010/main" val="3707544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CFEC4C-B755-445D-A7D0-113C8194CAF5}" type="slidenum">
              <a:rPr lang="en-US" smtClean="0"/>
              <a:t>1</a:t>
            </a:fld>
            <a:endParaRPr lang="en-US"/>
          </a:p>
        </p:txBody>
      </p:sp>
    </p:spTree>
    <p:extLst>
      <p:ext uri="{BB962C8B-B14F-4D97-AF65-F5344CB8AC3E}">
        <p14:creationId xmlns:p14="http://schemas.microsoft.com/office/powerpoint/2010/main" val="67262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CFEC4C-B755-445D-A7D0-113C8194CA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6665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CFEC4C-B755-445D-A7D0-113C8194CA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3034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CFEC4C-B755-445D-A7D0-113C8194CA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454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CFEC4C-B755-445D-A7D0-113C8194CAF5}" type="slidenum">
              <a:rPr lang="en-US" smtClean="0"/>
              <a:t>2</a:t>
            </a:fld>
            <a:endParaRPr lang="en-US"/>
          </a:p>
        </p:txBody>
      </p:sp>
    </p:spTree>
    <p:extLst>
      <p:ext uri="{BB962C8B-B14F-4D97-AF65-F5344CB8AC3E}">
        <p14:creationId xmlns:p14="http://schemas.microsoft.com/office/powerpoint/2010/main" val="796603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CFEC4C-B755-445D-A7D0-113C8194CAF5}" type="slidenum">
              <a:rPr lang="en-US" smtClean="0"/>
              <a:t>4</a:t>
            </a:fld>
            <a:endParaRPr lang="en-US"/>
          </a:p>
        </p:txBody>
      </p:sp>
    </p:spTree>
    <p:extLst>
      <p:ext uri="{BB962C8B-B14F-4D97-AF65-F5344CB8AC3E}">
        <p14:creationId xmlns:p14="http://schemas.microsoft.com/office/powerpoint/2010/main" val="3622611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CFEC4C-B755-445D-A7D0-113C8194CAF5}" type="slidenum">
              <a:rPr lang="en-US" smtClean="0"/>
              <a:t>7</a:t>
            </a:fld>
            <a:endParaRPr lang="en-US"/>
          </a:p>
        </p:txBody>
      </p:sp>
    </p:spTree>
    <p:extLst>
      <p:ext uri="{BB962C8B-B14F-4D97-AF65-F5344CB8AC3E}">
        <p14:creationId xmlns:p14="http://schemas.microsoft.com/office/powerpoint/2010/main" val="4184489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CFEC4C-B755-445D-A7D0-113C8194CAF5}" type="slidenum">
              <a:rPr lang="en-US" smtClean="0"/>
              <a:t>8</a:t>
            </a:fld>
            <a:endParaRPr lang="en-US"/>
          </a:p>
        </p:txBody>
      </p:sp>
    </p:spTree>
    <p:extLst>
      <p:ext uri="{BB962C8B-B14F-4D97-AF65-F5344CB8AC3E}">
        <p14:creationId xmlns:p14="http://schemas.microsoft.com/office/powerpoint/2010/main" val="357978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CFEC4C-B755-445D-A7D0-113C8194CAF5}" type="slidenum">
              <a:rPr lang="en-US" smtClean="0"/>
              <a:t>9</a:t>
            </a:fld>
            <a:endParaRPr lang="en-US"/>
          </a:p>
        </p:txBody>
      </p:sp>
    </p:spTree>
    <p:extLst>
      <p:ext uri="{BB962C8B-B14F-4D97-AF65-F5344CB8AC3E}">
        <p14:creationId xmlns:p14="http://schemas.microsoft.com/office/powerpoint/2010/main" val="1056527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CFEC4C-B755-445D-A7D0-113C8194CA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4892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CFEC4C-B755-445D-A7D0-113C8194CAF5}" type="slidenum">
              <a:rPr lang="en-US" smtClean="0"/>
              <a:t>11</a:t>
            </a:fld>
            <a:endParaRPr lang="en-US"/>
          </a:p>
        </p:txBody>
      </p:sp>
    </p:spTree>
    <p:extLst>
      <p:ext uri="{BB962C8B-B14F-4D97-AF65-F5344CB8AC3E}">
        <p14:creationId xmlns:p14="http://schemas.microsoft.com/office/powerpoint/2010/main" val="2060225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CFEC4C-B755-445D-A7D0-113C8194CAF5}" type="slidenum">
              <a:rPr lang="en-US" smtClean="0"/>
              <a:t>12</a:t>
            </a:fld>
            <a:endParaRPr lang="en-US"/>
          </a:p>
        </p:txBody>
      </p:sp>
    </p:spTree>
    <p:extLst>
      <p:ext uri="{BB962C8B-B14F-4D97-AF65-F5344CB8AC3E}">
        <p14:creationId xmlns:p14="http://schemas.microsoft.com/office/powerpoint/2010/main" val="15568900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2845382" y="3569000"/>
            <a:ext cx="3480366" cy="618948"/>
          </a:xfrm>
        </p:spPr>
        <p:txBody>
          <a:bodyPr>
            <a:noAutofit/>
          </a:bodyPr>
          <a:lstStyle>
            <a:lvl1pPr>
              <a:defRPr sz="12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1" hasCustomPrompt="1"/>
          </p:nvPr>
        </p:nvSpPr>
        <p:spPr>
          <a:xfrm>
            <a:off x="2845382" y="3569000"/>
            <a:ext cx="3480366" cy="618948"/>
          </a:xfrm>
        </p:spPr>
        <p:txBody>
          <a:bodyPr>
            <a:noAutofit/>
          </a:bodyPr>
          <a:lstStyle>
            <a:lvl1pPr>
              <a:defRPr sz="1200"/>
            </a:lvl1pPr>
          </a:lstStyle>
          <a:p>
            <a:pPr lvl="0"/>
            <a:r>
              <a:rPr lang="en-US" dirty="0"/>
              <a:t>Add Your Subtitle</a:t>
            </a:r>
          </a:p>
        </p:txBody>
      </p:sp>
      <p:sp>
        <p:nvSpPr>
          <p:cNvPr id="7" name="Title 1"/>
          <p:cNvSpPr>
            <a:spLocks noGrp="1"/>
          </p:cNvSpPr>
          <p:nvPr>
            <p:ph type="title" hasCustomPrompt="1"/>
          </p:nvPr>
        </p:nvSpPr>
        <p:spPr>
          <a:xfrm>
            <a:off x="1438766" y="747561"/>
            <a:ext cx="6277519" cy="2668711"/>
          </a:xfrm>
        </p:spPr>
        <p:txBody>
          <a:bodyPr>
            <a:normAutofit/>
          </a:bodyPr>
          <a:lstStyle>
            <a:lvl1pPr>
              <a:defRPr sz="2800"/>
            </a:lvl1p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74231" y="361724"/>
            <a:ext cx="5248682" cy="4421058"/>
          </a:xfrm>
        </p:spPr>
        <p:txBody>
          <a:bodyPr anchor="ctr"/>
          <a:lstStyle>
            <a:lvl1pPr algn="ctr">
              <a:defRPr baseline="0">
                <a:solidFill>
                  <a:srgbClr val="2D8537"/>
                </a:solidFill>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74231" y="361724"/>
            <a:ext cx="5248682" cy="4421058"/>
          </a:xfrm>
        </p:spPr>
        <p:txBody>
          <a:bodyPr anchor="ctr"/>
          <a:lstStyle>
            <a:lvl1pPr algn="ctr">
              <a:defRPr baseline="0">
                <a:solidFill>
                  <a:srgbClr val="2D8537"/>
                </a:solidFill>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74231" y="361724"/>
            <a:ext cx="5248682" cy="4421058"/>
          </a:xfrm>
        </p:spPr>
        <p:txBody>
          <a:bodyPr anchor="ctr"/>
          <a:lstStyle>
            <a:lvl1pPr algn="ctr">
              <a:defRPr baseline="0">
                <a:solidFill>
                  <a:srgbClr val="2D8537"/>
                </a:solidFill>
              </a:defRPr>
            </a:lvl1pPr>
            <a:lvl2pPr algn="l">
              <a:defRPr/>
            </a:lvl2pPr>
            <a:lvl3pPr algn="l">
              <a:defRPr/>
            </a:lvl3pPr>
            <a:lvl4pPr algn="l">
              <a:defRPr/>
            </a:lvl4pPr>
            <a:lvl5pPr algn="l">
              <a:defRPr/>
            </a:lvl5pPr>
          </a:lstStyle>
          <a:p>
            <a:pPr lvl="0"/>
            <a:r>
              <a:rPr lang="en-US" dirty="0"/>
              <a:t>Add Your Text Here</a:t>
            </a:r>
          </a:p>
        </p:txBody>
      </p:sp>
      <p:sp>
        <p:nvSpPr>
          <p:cNvPr id="7" name="Title 1"/>
          <p:cNvSpPr>
            <a:spLocks noGrp="1"/>
          </p:cNvSpPr>
          <p:nvPr>
            <p:ph type="title" hasCustomPrompt="1"/>
          </p:nvPr>
        </p:nvSpPr>
        <p:spPr>
          <a:xfrm>
            <a:off x="6253407" y="208996"/>
            <a:ext cx="2692661" cy="1125360"/>
          </a:xfrm>
        </p:spPr>
        <p:txBody>
          <a:bodyPr>
            <a:normAutofit/>
          </a:bodyPr>
          <a:lstStyle>
            <a:lvl1pPr>
              <a:defRPr sz="14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6191" y="361724"/>
            <a:ext cx="6365937" cy="3536846"/>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474231" y="4127627"/>
            <a:ext cx="6365938" cy="655155"/>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6192" y="361724"/>
            <a:ext cx="6373978" cy="4421058"/>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ackground">
    <p:bg>
      <p:bgPr>
        <a:blipFill rotWithShape="1">
          <a:blip r:embed="rId2">
            <a:extLst>
              <a:ext uri="{BEBA8EAE-BF5A-486C-A8C5-ECC9F3942E4B}">
                <a14:imgProps xmlns:a14="http://schemas.microsoft.com/office/drawing/2010/main">
                  <a14:imgLayer r:embed="rId3">
                    <a14:imgEffect>
                      <a14:sharpenSoften amount="-87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6192" y="361724"/>
            <a:ext cx="6373978" cy="4421058"/>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1952626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3/12/2017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 id="2147483658" r:id="rId9"/>
  </p:sldLayoutIdLst>
  <p:txStyles>
    <p:titleStyle>
      <a:lvl1pPr algn="ctr" defTabSz="914400" rtl="0" eaLnBrk="1" latinLnBrk="0" hangingPunct="1">
        <a:spcBef>
          <a:spcPct val="0"/>
        </a:spcBef>
        <a:buNone/>
        <a:defRPr sz="4400" kern="1200">
          <a:solidFill>
            <a:srgbClr val="F4F4E7"/>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F4F4E7"/>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F4F4E7"/>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F4F4E7"/>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F4F4E7"/>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F4F4E7"/>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66192" y="361724"/>
            <a:ext cx="8088872" cy="4421058"/>
          </a:xfrm>
        </p:spPr>
        <p:txBody>
          <a:bodyPr/>
          <a:lstStyle/>
          <a:p>
            <a:r>
              <a:rPr lang="en-US" sz="5400" spc="300" dirty="0">
                <a:effectLst>
                  <a:outerShdw blurRad="38100" dist="38100" dir="2700000" algn="tl">
                    <a:srgbClr val="000000">
                      <a:alpha val="43137"/>
                    </a:srgbClr>
                  </a:outerShdw>
                </a:effectLst>
              </a:rPr>
              <a:t>The Plan of Salvation</a:t>
            </a:r>
          </a:p>
          <a:p>
            <a:br>
              <a:rPr lang="en-US" dirty="0"/>
            </a:br>
            <a:r>
              <a:rPr lang="en-US" sz="3600" dirty="0"/>
              <a:t>“O LORD, I know the way of man is not in himself; It is not in man who walks to direct his own steps.”</a:t>
            </a:r>
          </a:p>
          <a:p>
            <a:r>
              <a:rPr lang="en-US" dirty="0">
                <a:solidFill>
                  <a:schemeClr val="tx1"/>
                </a:solidFill>
              </a:rPr>
              <a:t>‹Jeremiah 10:23›</a:t>
            </a:r>
          </a:p>
        </p:txBody>
      </p:sp>
    </p:spTree>
    <p:extLst>
      <p:ext uri="{BB962C8B-B14F-4D97-AF65-F5344CB8AC3E}">
        <p14:creationId xmlns:p14="http://schemas.microsoft.com/office/powerpoint/2010/main" val="34276271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Q. “How Can I Be Reconciled To God?”</a:t>
            </a:r>
          </a:p>
          <a:p>
            <a:pPr marL="514350" indent="-514350">
              <a:buAutoNum type="alphaUcPeriod"/>
            </a:pPr>
            <a:r>
              <a:rPr lang="en-US" dirty="0"/>
              <a:t>“By Obeying the Gospel.”</a:t>
            </a:r>
          </a:p>
        </p:txBody>
      </p:sp>
    </p:spTree>
    <p:extLst>
      <p:ext uri="{BB962C8B-B14F-4D97-AF65-F5344CB8AC3E}">
        <p14:creationId xmlns:p14="http://schemas.microsoft.com/office/powerpoint/2010/main" val="148904425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Q. “How Do I Obey The Gospel?”</a:t>
            </a:r>
          </a:p>
          <a:p>
            <a:endParaRPr lang="en-US" dirty="0"/>
          </a:p>
          <a:p>
            <a:r>
              <a:rPr lang="en-US" dirty="0">
                <a:solidFill>
                  <a:srgbClr val="71757D"/>
                </a:solidFill>
              </a:rPr>
              <a:t>“In flaming fire taking vengeance on those who do not know God, </a:t>
            </a:r>
            <a:r>
              <a:rPr lang="en-US" dirty="0">
                <a:solidFill>
                  <a:schemeClr val="bg1"/>
                </a:solidFill>
              </a:rPr>
              <a:t>and on those who do not obey the gospel </a:t>
            </a:r>
            <a:r>
              <a:rPr lang="en-US" dirty="0">
                <a:solidFill>
                  <a:srgbClr val="71757D"/>
                </a:solidFill>
              </a:rPr>
              <a:t>of our Lord Jesus Christ.”</a:t>
            </a:r>
            <a:br>
              <a:rPr lang="en-US" dirty="0">
                <a:solidFill>
                  <a:srgbClr val="71757D"/>
                </a:solidFill>
              </a:rPr>
            </a:br>
            <a:r>
              <a:rPr lang="en-US" b="1" dirty="0">
                <a:solidFill>
                  <a:srgbClr val="71757D"/>
                </a:solidFill>
              </a:rPr>
              <a:t>‹2 Thess. 1:8›</a:t>
            </a:r>
          </a:p>
        </p:txBody>
      </p:sp>
    </p:spTree>
    <p:extLst>
      <p:ext uri="{BB962C8B-B14F-4D97-AF65-F5344CB8AC3E}">
        <p14:creationId xmlns:p14="http://schemas.microsoft.com/office/powerpoint/2010/main" val="2521200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chor="t" anchorCtr="0">
            <a:normAutofit/>
          </a:bodyPr>
          <a:lstStyle/>
          <a:p>
            <a:pPr marL="514350" indent="-514350" algn="l">
              <a:buFont typeface="+mj-lt"/>
              <a:buAutoNum type="arabicPeriod"/>
            </a:pPr>
            <a:r>
              <a:rPr lang="en-US" sz="3600" dirty="0"/>
              <a:t>Hear – Jn. 8:43</a:t>
            </a:r>
          </a:p>
          <a:p>
            <a:pPr marL="514350" indent="-514350" algn="l">
              <a:buFont typeface="+mj-lt"/>
              <a:buAutoNum type="arabicPeriod"/>
            </a:pPr>
            <a:r>
              <a:rPr lang="en-US" sz="3600" dirty="0"/>
              <a:t>Believe – Jn. 8:46, 24</a:t>
            </a:r>
          </a:p>
        </p:txBody>
      </p:sp>
    </p:spTree>
    <p:extLst>
      <p:ext uri="{BB962C8B-B14F-4D97-AF65-F5344CB8AC3E}">
        <p14:creationId xmlns:p14="http://schemas.microsoft.com/office/powerpoint/2010/main" val="92046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74231" y="361724"/>
            <a:ext cx="5451440" cy="4421058"/>
          </a:xfrm>
        </p:spPr>
        <p:txBody>
          <a:bodyPr anchor="t" anchorCtr="0">
            <a:normAutofit/>
          </a:bodyPr>
          <a:lstStyle/>
          <a:p>
            <a:pPr marL="514350" indent="-514350" algn="l">
              <a:buFont typeface="+mj-lt"/>
              <a:buAutoNum type="arabicPeriod"/>
            </a:pPr>
            <a:r>
              <a:rPr lang="en-US" sz="3600" dirty="0"/>
              <a:t>Hear – Jn. 8:43</a:t>
            </a:r>
          </a:p>
          <a:p>
            <a:pPr marL="514350" indent="-514350" algn="l">
              <a:buFont typeface="+mj-lt"/>
              <a:buAutoNum type="arabicPeriod"/>
            </a:pPr>
            <a:r>
              <a:rPr lang="en-US" sz="3600" dirty="0"/>
              <a:t>Believe – Jn. 8:46, 24</a:t>
            </a:r>
          </a:p>
          <a:p>
            <a:pPr marL="514350" indent="-514350" algn="l">
              <a:buFont typeface="+mj-lt"/>
              <a:buAutoNum type="arabicPeriod"/>
            </a:pPr>
            <a:r>
              <a:rPr lang="en-US" sz="3600" dirty="0"/>
              <a:t>Repent – Acts 17:30, 31</a:t>
            </a:r>
          </a:p>
        </p:txBody>
      </p:sp>
    </p:spTree>
    <p:extLst>
      <p:ext uri="{BB962C8B-B14F-4D97-AF65-F5344CB8AC3E}">
        <p14:creationId xmlns:p14="http://schemas.microsoft.com/office/powerpoint/2010/main" val="271585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74231" y="361724"/>
            <a:ext cx="5451440" cy="4421058"/>
          </a:xfrm>
        </p:spPr>
        <p:txBody>
          <a:bodyPr anchor="t" anchorCtr="0">
            <a:normAutofit/>
          </a:bodyPr>
          <a:lstStyle/>
          <a:p>
            <a:pPr marL="514350" indent="-514350" algn="l">
              <a:buFont typeface="+mj-lt"/>
              <a:buAutoNum type="arabicPeriod"/>
            </a:pPr>
            <a:r>
              <a:rPr lang="en-US" sz="3600" dirty="0"/>
              <a:t>Hear – Jn. 8:43</a:t>
            </a:r>
          </a:p>
          <a:p>
            <a:pPr marL="514350" indent="-514350" algn="l">
              <a:buFont typeface="+mj-lt"/>
              <a:buAutoNum type="arabicPeriod"/>
            </a:pPr>
            <a:r>
              <a:rPr lang="en-US" sz="3600" dirty="0"/>
              <a:t>Believe – Jn. 8:46, 24</a:t>
            </a:r>
          </a:p>
          <a:p>
            <a:pPr marL="514350" indent="-514350" algn="l">
              <a:buFont typeface="+mj-lt"/>
              <a:buAutoNum type="arabicPeriod"/>
            </a:pPr>
            <a:r>
              <a:rPr lang="en-US" sz="3600" dirty="0"/>
              <a:t>Repent – Acts 17:30, 31</a:t>
            </a:r>
          </a:p>
          <a:p>
            <a:pPr marL="514350" indent="-514350" algn="l">
              <a:buFont typeface="+mj-lt"/>
              <a:buAutoNum type="arabicPeriod"/>
            </a:pPr>
            <a:r>
              <a:rPr lang="en-US" sz="3600" dirty="0"/>
              <a:t>Confess Christ – </a:t>
            </a:r>
            <a:br>
              <a:rPr lang="en-US" sz="3600" dirty="0"/>
            </a:br>
            <a:r>
              <a:rPr lang="en-US" sz="3600" dirty="0"/>
              <a:t>Rom. 10:9, 10</a:t>
            </a:r>
          </a:p>
        </p:txBody>
      </p:sp>
    </p:spTree>
    <p:extLst>
      <p:ext uri="{BB962C8B-B14F-4D97-AF65-F5344CB8AC3E}">
        <p14:creationId xmlns:p14="http://schemas.microsoft.com/office/powerpoint/2010/main" val="270559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74231" y="361724"/>
            <a:ext cx="5451440" cy="4421058"/>
          </a:xfrm>
        </p:spPr>
        <p:txBody>
          <a:bodyPr anchor="t" anchorCtr="0">
            <a:normAutofit/>
          </a:bodyPr>
          <a:lstStyle/>
          <a:p>
            <a:pPr marL="514350" indent="-514350" algn="l">
              <a:buFont typeface="+mj-lt"/>
              <a:buAutoNum type="arabicPeriod"/>
            </a:pPr>
            <a:r>
              <a:rPr lang="en-US" sz="3600" dirty="0"/>
              <a:t>Hear – Jn. 8:43</a:t>
            </a:r>
          </a:p>
          <a:p>
            <a:pPr marL="514350" indent="-514350" algn="l">
              <a:buFont typeface="+mj-lt"/>
              <a:buAutoNum type="arabicPeriod"/>
            </a:pPr>
            <a:r>
              <a:rPr lang="en-US" sz="3600" dirty="0"/>
              <a:t>Believe – Jn. 8:46, 24</a:t>
            </a:r>
          </a:p>
          <a:p>
            <a:pPr marL="514350" indent="-514350" algn="l">
              <a:buFont typeface="+mj-lt"/>
              <a:buAutoNum type="arabicPeriod"/>
            </a:pPr>
            <a:r>
              <a:rPr lang="en-US" sz="3600" dirty="0"/>
              <a:t>Repent – Acts 17:30, 31</a:t>
            </a:r>
          </a:p>
          <a:p>
            <a:pPr marL="514350" indent="-514350" algn="l">
              <a:buFont typeface="+mj-lt"/>
              <a:buAutoNum type="arabicPeriod"/>
            </a:pPr>
            <a:r>
              <a:rPr lang="en-US" sz="3600" dirty="0"/>
              <a:t>Confess Christ – </a:t>
            </a:r>
            <a:br>
              <a:rPr lang="en-US" sz="3600" dirty="0"/>
            </a:br>
            <a:r>
              <a:rPr lang="en-US" sz="3600" dirty="0"/>
              <a:t>Rom. 10:9, 10</a:t>
            </a:r>
          </a:p>
          <a:p>
            <a:pPr marL="514350" indent="-514350" algn="l">
              <a:buFont typeface="+mj-lt"/>
              <a:buAutoNum type="arabicPeriod"/>
            </a:pPr>
            <a:r>
              <a:rPr lang="en-US" sz="3600" dirty="0"/>
              <a:t>Be Immersed – </a:t>
            </a:r>
            <a:br>
              <a:rPr lang="en-US" sz="3600" dirty="0"/>
            </a:br>
            <a:r>
              <a:rPr lang="en-US" sz="3600" dirty="0"/>
              <a:t>1 Pet. 3:21; Col. 2:12</a:t>
            </a:r>
          </a:p>
        </p:txBody>
      </p:sp>
    </p:spTree>
    <p:extLst>
      <p:ext uri="{BB962C8B-B14F-4D97-AF65-F5344CB8AC3E}">
        <p14:creationId xmlns:p14="http://schemas.microsoft.com/office/powerpoint/2010/main" val="8708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66192" y="361724"/>
            <a:ext cx="8208984" cy="4421058"/>
          </a:xfrm>
        </p:spPr>
        <p:txBody>
          <a:bodyPr/>
          <a:lstStyle/>
          <a:p>
            <a:r>
              <a:rPr lang="en-US" sz="5400" spc="600" dirty="0">
                <a:effectLst>
                  <a:outerShdw blurRad="38100" dist="38100" dir="2700000" algn="tl">
                    <a:srgbClr val="000000">
                      <a:alpha val="43137"/>
                    </a:srgbClr>
                  </a:outerShdw>
                </a:effectLst>
              </a:rPr>
              <a:t>To Know God’s Plan:</a:t>
            </a:r>
          </a:p>
          <a:p>
            <a:pPr marL="514350" indent="-514350" algn="l">
              <a:buFont typeface="+mj-lt"/>
              <a:buAutoNum type="arabicPeriod"/>
            </a:pPr>
            <a:r>
              <a:rPr lang="en-US" dirty="0"/>
              <a:t>There must be a plan</a:t>
            </a:r>
          </a:p>
          <a:p>
            <a:pPr marL="514350" indent="-514350" algn="l">
              <a:buFont typeface="+mj-lt"/>
              <a:buAutoNum type="arabicPeriod"/>
            </a:pPr>
            <a:r>
              <a:rPr lang="en-US" dirty="0"/>
              <a:t>The plan must be revealed</a:t>
            </a:r>
          </a:p>
          <a:p>
            <a:pPr marL="514350" indent="-514350" algn="l">
              <a:buFont typeface="+mj-lt"/>
              <a:buAutoNum type="arabicPeriod"/>
            </a:pPr>
            <a:r>
              <a:rPr lang="en-US" dirty="0"/>
              <a:t>The provisions for the plan must be in place</a:t>
            </a:r>
          </a:p>
        </p:txBody>
      </p:sp>
      <p:cxnSp>
        <p:nvCxnSpPr>
          <p:cNvPr id="4" name="Straight Connector 3"/>
          <p:cNvCxnSpPr/>
          <p:nvPr/>
        </p:nvCxnSpPr>
        <p:spPr>
          <a:xfrm>
            <a:off x="1828800" y="3899647"/>
            <a:ext cx="1734671"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730598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1" y="361724"/>
            <a:ext cx="6786256" cy="3536846"/>
          </a:xfrm>
        </p:spPr>
        <p:txBody>
          <a:bodyPr>
            <a:normAutofit fontScale="92500"/>
          </a:bodyPr>
          <a:lstStyle/>
          <a:p>
            <a:r>
              <a:rPr lang="en-US" sz="3600" dirty="0"/>
              <a:t>17  For a testament is in force after men are dead, since it has no power at all while the testator lives.</a:t>
            </a:r>
          </a:p>
          <a:p>
            <a:r>
              <a:rPr lang="en-US" sz="3600" dirty="0"/>
              <a:t>18  Therefore not even the first covenant was dedicated without blood.</a:t>
            </a:r>
          </a:p>
        </p:txBody>
      </p:sp>
      <p:sp>
        <p:nvSpPr>
          <p:cNvPr id="5" name="Text Placeholder 4"/>
          <p:cNvSpPr>
            <a:spLocks noGrp="1"/>
          </p:cNvSpPr>
          <p:nvPr>
            <p:ph type="body" sz="quarter" idx="14"/>
          </p:nvPr>
        </p:nvSpPr>
        <p:spPr>
          <a:xfrm>
            <a:off x="474230" y="4127627"/>
            <a:ext cx="6814075" cy="655155"/>
          </a:xfrm>
        </p:spPr>
        <p:txBody>
          <a:bodyPr>
            <a:normAutofit/>
          </a:bodyPr>
          <a:lstStyle/>
          <a:p>
            <a:r>
              <a:rPr lang="en-US" sz="2800" spc="300" dirty="0"/>
              <a:t>Hebrews 9:17, 18</a:t>
            </a:r>
          </a:p>
        </p:txBody>
      </p:sp>
    </p:spTree>
    <p:extLst>
      <p:ext uri="{BB962C8B-B14F-4D97-AF65-F5344CB8AC3E}">
        <p14:creationId xmlns:p14="http://schemas.microsoft.com/office/powerpoint/2010/main" val="4141387162"/>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a:t>9  Much more then, having now been justified </a:t>
            </a:r>
            <a:r>
              <a:rPr lang="en-US" b="1" u="sng" dirty="0">
                <a:solidFill>
                  <a:schemeClr val="bg1"/>
                </a:solidFill>
              </a:rPr>
              <a:t>by His blood</a:t>
            </a:r>
            <a:r>
              <a:rPr lang="en-US" dirty="0"/>
              <a:t>, we shall be saved from wrath through Him.</a:t>
            </a:r>
          </a:p>
          <a:p>
            <a:r>
              <a:rPr lang="en-US" dirty="0"/>
              <a:t>10  For if when we were enemies we were reconciled to God </a:t>
            </a:r>
            <a:r>
              <a:rPr lang="en-US" b="1" u="sng" dirty="0">
                <a:solidFill>
                  <a:schemeClr val="bg1"/>
                </a:solidFill>
              </a:rPr>
              <a:t>through the death of His Son,</a:t>
            </a:r>
            <a:r>
              <a:rPr lang="en-US" b="1" dirty="0">
                <a:solidFill>
                  <a:schemeClr val="bg1"/>
                </a:solidFill>
              </a:rPr>
              <a:t> </a:t>
            </a:r>
            <a:r>
              <a:rPr lang="en-US" dirty="0"/>
              <a:t>much more, having been reconciled, we shall be saved by His life.</a:t>
            </a:r>
          </a:p>
          <a:p>
            <a:r>
              <a:rPr lang="en-US" sz="3500" b="1" dirty="0"/>
              <a:t>‹Romans 5:9, 10›</a:t>
            </a:r>
          </a:p>
        </p:txBody>
      </p:sp>
      <p:sp>
        <p:nvSpPr>
          <p:cNvPr id="3" name="Title 2"/>
          <p:cNvSpPr>
            <a:spLocks noGrp="1"/>
          </p:cNvSpPr>
          <p:nvPr>
            <p:ph type="title"/>
          </p:nvPr>
        </p:nvSpPr>
        <p:spPr/>
        <p:txBody>
          <a:bodyPr/>
          <a:lstStyle/>
          <a:p>
            <a:r>
              <a:rPr lang="en-US" sz="2400" dirty="0">
                <a:effectLst>
                  <a:outerShdw blurRad="38100" dist="38100" dir="2700000" algn="tl">
                    <a:srgbClr val="000000">
                      <a:alpha val="43137"/>
                    </a:srgbClr>
                  </a:outerShdw>
                </a:effectLst>
              </a:rPr>
              <a:t>The Provision For Your Salvation</a:t>
            </a:r>
            <a:endParaRPr lang="en-US" dirty="0"/>
          </a:p>
        </p:txBody>
      </p:sp>
    </p:spTree>
    <p:extLst>
      <p:ext uri="{BB962C8B-B14F-4D97-AF65-F5344CB8AC3E}">
        <p14:creationId xmlns:p14="http://schemas.microsoft.com/office/powerpoint/2010/main" val="3253513579"/>
      </p:ext>
    </p:extLst>
  </p:cSld>
  <p:clrMapOvr>
    <a:masterClrMapping/>
  </p:clrMapOvr>
  <p:transition spd="slow">
    <p:wipe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ormAutofit fontScale="92500" lnSpcReduction="20000"/>
          </a:bodyPr>
          <a:lstStyle/>
          <a:p>
            <a:r>
              <a:rPr lang="en-US" dirty="0"/>
              <a:t>3  Or do you not know that as many of us as were baptized into Christ Jesus were baptized </a:t>
            </a:r>
            <a:r>
              <a:rPr lang="en-US" b="1" u="sng" dirty="0">
                <a:solidFill>
                  <a:schemeClr val="bg1"/>
                </a:solidFill>
              </a:rPr>
              <a:t>into His death</a:t>
            </a:r>
            <a:r>
              <a:rPr lang="en-US" dirty="0"/>
              <a:t>?</a:t>
            </a:r>
          </a:p>
          <a:p>
            <a:r>
              <a:rPr lang="en-US" dirty="0"/>
              <a:t>4  Therefore we were buried with Him through baptism into death, that just as Christ was raised from the dead by the glory of the Father, even so we also should walk in newness of life.</a:t>
            </a:r>
          </a:p>
          <a:p>
            <a:r>
              <a:rPr lang="en-US" sz="3500" b="1" dirty="0"/>
              <a:t>‹Romans 6:3, 4›</a:t>
            </a:r>
          </a:p>
        </p:txBody>
      </p:sp>
      <p:sp>
        <p:nvSpPr>
          <p:cNvPr id="4" name="Title 3"/>
          <p:cNvSpPr>
            <a:spLocks noGrp="1"/>
          </p:cNvSpPr>
          <p:nvPr>
            <p:ph type="title"/>
          </p:nvPr>
        </p:nvSpPr>
        <p:spPr/>
        <p:txBody>
          <a:bodyPr>
            <a:normAutofit/>
          </a:bodyPr>
          <a:lstStyle/>
          <a:p>
            <a:r>
              <a:rPr lang="en-US" sz="2400" dirty="0">
                <a:effectLst>
                  <a:outerShdw blurRad="38100" dist="38100" dir="2700000" algn="tl">
                    <a:srgbClr val="000000">
                      <a:alpha val="43137"/>
                    </a:srgbClr>
                  </a:outerShdw>
                </a:effectLst>
              </a:rPr>
              <a:t>The Provision For Your Salvation</a:t>
            </a:r>
          </a:p>
        </p:txBody>
      </p:sp>
    </p:spTree>
    <p:extLst>
      <p:ext uri="{BB962C8B-B14F-4D97-AF65-F5344CB8AC3E}">
        <p14:creationId xmlns:p14="http://schemas.microsoft.com/office/powerpoint/2010/main" val="1405483902"/>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66192" y="361724"/>
            <a:ext cx="5899737" cy="4421058"/>
          </a:xfrm>
        </p:spPr>
        <p:txBody>
          <a:bodyPr/>
          <a:lstStyle/>
          <a:p>
            <a:r>
              <a:rPr lang="en-US" dirty="0"/>
              <a:t>13  But He answered and said, "Every plant which My heavenly Father has not planted will be uprooted.</a:t>
            </a:r>
          </a:p>
          <a:p>
            <a:r>
              <a:rPr lang="en-US" dirty="0"/>
              <a:t>14  "Let them alone. They are blind leaders of the blind. And if the blind leads the blind, both will fall into a ditch."</a:t>
            </a:r>
          </a:p>
          <a:p>
            <a:r>
              <a:rPr lang="en-US" sz="2800" dirty="0">
                <a:solidFill>
                  <a:schemeClr val="tx1"/>
                </a:solidFill>
              </a:rPr>
              <a:t>‹</a:t>
            </a:r>
            <a:r>
              <a:rPr lang="en-US" sz="2800">
                <a:solidFill>
                  <a:schemeClr val="tx1"/>
                </a:solidFill>
              </a:rPr>
              <a:t>Matthew 15:13</a:t>
            </a:r>
            <a:r>
              <a:rPr lang="en-US" sz="2800" dirty="0">
                <a:solidFill>
                  <a:schemeClr val="tx1"/>
                </a:solidFill>
              </a:rPr>
              <a:t>, 14›</a:t>
            </a:r>
          </a:p>
        </p:txBody>
      </p:sp>
      <p:sp>
        <p:nvSpPr>
          <p:cNvPr id="3" name="TextBox 2"/>
          <p:cNvSpPr txBox="1"/>
          <p:nvPr/>
        </p:nvSpPr>
        <p:spPr>
          <a:xfrm>
            <a:off x="6497664" y="631556"/>
            <a:ext cx="2378991" cy="31700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US" sz="2000" dirty="0">
                <a:latin typeface="Segoe UI Black" panose="020B0A02040204020203" pitchFamily="34" charset="0"/>
                <a:ea typeface="Segoe UI Black" panose="020B0A02040204020203" pitchFamily="34" charset="0"/>
                <a:cs typeface="Segoe UI Black" panose="020B0A02040204020203" pitchFamily="34" charset="0"/>
              </a:rPr>
              <a:t>The way of salvation is not of man.</a:t>
            </a:r>
          </a:p>
          <a:p>
            <a:pPr marL="285750" indent="-285750">
              <a:buFont typeface="Arial" panose="020B0604020202020204" pitchFamily="34" charset="0"/>
              <a:buChar char="•"/>
            </a:pPr>
            <a:r>
              <a:rPr lang="en-US" sz="2000" dirty="0">
                <a:latin typeface="Segoe UI Black" panose="020B0A02040204020203" pitchFamily="34" charset="0"/>
                <a:ea typeface="Segoe UI Black" panose="020B0A02040204020203" pitchFamily="34" charset="0"/>
                <a:cs typeface="Segoe UI Black" panose="020B0A02040204020203" pitchFamily="34" charset="0"/>
              </a:rPr>
              <a:t>If it is devised by man, it will be uprooted as a weed.</a:t>
            </a:r>
          </a:p>
          <a:p>
            <a:pPr marL="285750" indent="-285750">
              <a:buFont typeface="Arial" panose="020B0604020202020204" pitchFamily="34" charset="0"/>
              <a:buChar char="•"/>
            </a:pPr>
            <a:r>
              <a:rPr lang="en-US" sz="2000" dirty="0">
                <a:latin typeface="Segoe UI Black" panose="020B0A02040204020203" pitchFamily="34" charset="0"/>
                <a:ea typeface="Segoe UI Black" panose="020B0A02040204020203" pitchFamily="34" charset="0"/>
                <a:cs typeface="Segoe UI Black" panose="020B0A02040204020203" pitchFamily="34" charset="0"/>
              </a:rPr>
              <a:t>It must be revealed by God!</a:t>
            </a:r>
          </a:p>
        </p:txBody>
      </p:sp>
    </p:spTree>
    <p:extLst>
      <p:ext uri="{BB962C8B-B14F-4D97-AF65-F5344CB8AC3E}">
        <p14:creationId xmlns:p14="http://schemas.microsoft.com/office/powerpoint/2010/main" val="9810455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Picture 7"/>
          <p:cNvPicPr>
            <a:picLocks noChangeAspect="1"/>
          </p:cNvPicPr>
          <p:nvPr/>
        </p:nvPicPr>
        <p:blipFill>
          <a:blip r:embed="rId3"/>
          <a:stretch>
            <a:fillRect/>
          </a:stretch>
        </p:blipFill>
        <p:spPr>
          <a:xfrm>
            <a:off x="456843" y="109008"/>
            <a:ext cx="8230313" cy="3542083"/>
          </a:xfrm>
          <a:prstGeom prst="rect">
            <a:avLst/>
          </a:prstGeom>
        </p:spPr>
      </p:pic>
      <p:sp>
        <p:nvSpPr>
          <p:cNvPr id="2" name="TextBox 1"/>
          <p:cNvSpPr txBox="1"/>
          <p:nvPr/>
        </p:nvSpPr>
        <p:spPr>
          <a:xfrm>
            <a:off x="831273" y="3628507"/>
            <a:ext cx="7589520" cy="1446550"/>
          </a:xfrm>
          <a:prstGeom prst="rect">
            <a:avLst/>
          </a:prstGeom>
          <a:noFill/>
        </p:spPr>
        <p:txBody>
          <a:bodyPr wrap="square" rtlCol="0">
            <a:spAutoFit/>
          </a:bodyPr>
          <a:lstStyle/>
          <a:p>
            <a:r>
              <a:rPr lang="en-US" sz="2800" spc="300">
                <a:latin typeface="Arial Black" panose="020B0A04020102020204" pitchFamily="34" charset="0"/>
              </a:rPr>
              <a:t>Acts 8:36</a:t>
            </a:r>
            <a:endParaRPr lang="en-US" sz="2800" spc="300" dirty="0">
              <a:latin typeface="Arial Black" panose="020B0A04020102020204" pitchFamily="34" charset="0"/>
            </a:endParaRPr>
          </a:p>
          <a:p>
            <a:r>
              <a:rPr lang="en-US" sz="2000" dirty="0">
                <a:latin typeface="Arial Black" panose="020B0A04020102020204" pitchFamily="34" charset="0"/>
              </a:rPr>
              <a:t>“Now as they went down the road, they came to some water. And the eunuch said, ‘See, here is water. What hinders me from being baptized?’”</a:t>
            </a:r>
          </a:p>
        </p:txBody>
      </p:sp>
    </p:spTree>
    <p:extLst>
      <p:ext uri="{BB962C8B-B14F-4D97-AF65-F5344CB8AC3E}">
        <p14:creationId xmlns:p14="http://schemas.microsoft.com/office/powerpoint/2010/main" val="2851338304"/>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6" presetClass="emph" presetSubtype="0" fill="hold" nodeType="afterEffect">
                                  <p:stCondLst>
                                    <p:cond delay="0"/>
                                  </p:stCondLst>
                                  <p:childTnLst>
                                    <p:animEffect transition="out" filter="fade">
                                      <p:cBhvr>
                                        <p:cTn id="13" dur="500" tmFilter="0, 0; .2, .5; .8, .5; 1, 0"/>
                                        <p:tgtEl>
                                          <p:spTgt spid="8"/>
                                        </p:tgtEl>
                                      </p:cBhvr>
                                    </p:animEffect>
                                    <p:animScale>
                                      <p:cBhvr>
                                        <p:cTn id="14"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66192" y="361724"/>
            <a:ext cx="8208984" cy="4421058"/>
          </a:xfrm>
        </p:spPr>
        <p:txBody>
          <a:bodyPr/>
          <a:lstStyle/>
          <a:p>
            <a:r>
              <a:rPr lang="en-US" sz="5400" spc="600" dirty="0">
                <a:effectLst>
                  <a:outerShdw blurRad="38100" dist="38100" dir="2700000" algn="tl">
                    <a:srgbClr val="000000">
                      <a:alpha val="43137"/>
                    </a:srgbClr>
                  </a:outerShdw>
                </a:effectLst>
              </a:rPr>
              <a:t>To Be Saved With God’s Plan:</a:t>
            </a:r>
          </a:p>
          <a:p>
            <a:pPr marL="514350" indent="-514350" algn="l">
              <a:buFont typeface="+mj-lt"/>
              <a:buAutoNum type="arabicPeriod"/>
            </a:pPr>
            <a:r>
              <a:rPr lang="en-US" dirty="0"/>
              <a:t>There must be a plan</a:t>
            </a:r>
          </a:p>
          <a:p>
            <a:pPr marL="514350" indent="-514350" algn="l">
              <a:buFont typeface="+mj-lt"/>
              <a:buAutoNum type="arabicPeriod"/>
            </a:pPr>
            <a:r>
              <a:rPr lang="en-US" dirty="0"/>
              <a:t>The plan must be revealed and understood</a:t>
            </a:r>
          </a:p>
          <a:p>
            <a:pPr marL="514350" indent="-514350" algn="l">
              <a:buFont typeface="+mj-lt"/>
              <a:buAutoNum type="arabicPeriod"/>
            </a:pPr>
            <a:r>
              <a:rPr lang="en-US" dirty="0"/>
              <a:t>The provisions for the plan must be in place</a:t>
            </a:r>
          </a:p>
        </p:txBody>
      </p:sp>
    </p:spTree>
    <p:extLst>
      <p:ext uri="{BB962C8B-B14F-4D97-AF65-F5344CB8AC3E}">
        <p14:creationId xmlns:p14="http://schemas.microsoft.com/office/powerpoint/2010/main" val="421421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66192" y="964768"/>
            <a:ext cx="8239980" cy="4178732"/>
          </a:xfrm>
        </p:spPr>
        <p:txBody>
          <a:bodyPr>
            <a:normAutofit fontScale="92500" lnSpcReduction="20000"/>
          </a:bodyPr>
          <a:lstStyle/>
          <a:p>
            <a:r>
              <a:rPr lang="en-US" dirty="0"/>
              <a:t>Acts 5:38, 39</a:t>
            </a:r>
          </a:p>
          <a:p>
            <a:r>
              <a:rPr lang="en-US" dirty="0"/>
              <a:t>Acts 2:22-24</a:t>
            </a:r>
          </a:p>
          <a:p>
            <a:r>
              <a:rPr lang="en-US" dirty="0"/>
              <a:t>Acts 15:18</a:t>
            </a:r>
          </a:p>
          <a:p>
            <a:r>
              <a:rPr lang="en-US" dirty="0"/>
              <a:t>Acts 26:16</a:t>
            </a:r>
          </a:p>
          <a:p>
            <a:r>
              <a:rPr lang="en-US" dirty="0"/>
              <a:t>Luke 4:43</a:t>
            </a:r>
          </a:p>
          <a:p>
            <a:r>
              <a:rPr lang="en-US" dirty="0"/>
              <a:t>Matthew 16:18</a:t>
            </a:r>
          </a:p>
          <a:p>
            <a:r>
              <a:rPr lang="en-US" dirty="0"/>
              <a:t>John 12:27; 1 Pet. 1:19, 20</a:t>
            </a:r>
          </a:p>
          <a:p>
            <a:r>
              <a:rPr lang="en-US" dirty="0"/>
              <a:t>Ephesians 3:11</a:t>
            </a:r>
          </a:p>
          <a:p>
            <a:r>
              <a:rPr lang="en-US" dirty="0"/>
              <a:t>2 Timothy 1:9</a:t>
            </a:r>
          </a:p>
        </p:txBody>
      </p:sp>
      <p:sp>
        <p:nvSpPr>
          <p:cNvPr id="3" name="Rectangle 2"/>
          <p:cNvSpPr/>
          <p:nvPr/>
        </p:nvSpPr>
        <p:spPr>
          <a:xfrm>
            <a:off x="466191" y="236694"/>
            <a:ext cx="8239981" cy="923330"/>
          </a:xfrm>
          <a:prstGeom prst="rect">
            <a:avLst/>
          </a:prstGeom>
        </p:spPr>
        <p:txBody>
          <a:bodyPr wrap="square">
            <a:spAutoFit/>
          </a:bodyPr>
          <a:lstStyle/>
          <a:p>
            <a:pPr algn="ctr"/>
            <a:r>
              <a:rPr lang="en-US" sz="5400" spc="600" dirty="0">
                <a:effectLst>
                  <a:outerShdw blurRad="38100" dist="38100" dir="2700000" algn="tl">
                    <a:srgbClr val="000000">
                      <a:alpha val="43137"/>
                    </a:srgbClr>
                  </a:outerShdw>
                </a:effectLst>
                <a:latin typeface="Bookman Old Style" panose="02050604050505020204" pitchFamily="18" charset="0"/>
              </a:rPr>
              <a:t>There Is A Plan</a:t>
            </a:r>
          </a:p>
        </p:txBody>
      </p:sp>
    </p:spTree>
    <p:extLst>
      <p:ext uri="{BB962C8B-B14F-4D97-AF65-F5344CB8AC3E}">
        <p14:creationId xmlns:p14="http://schemas.microsoft.com/office/powerpoint/2010/main" val="1920293975"/>
      </p:ext>
    </p:extLst>
  </p:cSld>
  <p:clrMapOvr>
    <a:masterClrMapping/>
  </p:clrMapOvr>
  <mc:AlternateContent xmlns:mc="http://schemas.openxmlformats.org/markup-compatibility/2006" xmlns:p14="http://schemas.microsoft.com/office/powerpoint/2010/main">
    <mc:Choice Requires="p14">
      <p:transition spd="slow" p14:dur="3000">
        <p:wipe dir="d"/>
      </p:transition>
    </mc:Choice>
    <mc:Fallback xmlns="">
      <p:transition spd="slow">
        <p:wipe dir="d"/>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6191" y="2262718"/>
            <a:ext cx="8239981" cy="923330"/>
          </a:xfrm>
          <a:prstGeom prst="rect">
            <a:avLst/>
          </a:prstGeom>
        </p:spPr>
        <p:txBody>
          <a:bodyPr wrap="square">
            <a:spAutoFit/>
          </a:bodyPr>
          <a:lstStyle/>
          <a:p>
            <a:pPr algn="ctr"/>
            <a:r>
              <a:rPr lang="en-US" sz="5400" b="1" spc="600" dirty="0">
                <a:effectLst>
                  <a:outerShdw blurRad="38100" dist="38100" dir="2700000" algn="tl">
                    <a:srgbClr val="000000">
                      <a:alpha val="43137"/>
                    </a:srgbClr>
                  </a:outerShdw>
                </a:effectLst>
                <a:latin typeface="Bookman Old Style" panose="02050604050505020204" pitchFamily="18" charset="0"/>
              </a:rPr>
              <a:t>REVEALED</a:t>
            </a:r>
          </a:p>
        </p:txBody>
      </p:sp>
      <p:sp>
        <p:nvSpPr>
          <p:cNvPr id="4" name="Rectangle 3"/>
          <p:cNvSpPr/>
          <p:nvPr/>
        </p:nvSpPr>
        <p:spPr>
          <a:xfrm>
            <a:off x="1255057" y="988590"/>
            <a:ext cx="6589059" cy="769441"/>
          </a:xfrm>
          <a:prstGeom prst="rect">
            <a:avLst/>
          </a:prstGeom>
        </p:spPr>
        <p:txBody>
          <a:bodyPr wrap="square">
            <a:spAutoFit/>
          </a:bodyPr>
          <a:lstStyle/>
          <a:p>
            <a:pPr algn="ctr"/>
            <a:r>
              <a:rPr lang="en-US" sz="4400" spc="600" dirty="0">
                <a:effectLst>
                  <a:outerShdw blurRad="38100" dist="38100" dir="2700000" algn="tl">
                    <a:srgbClr val="000000">
                      <a:alpha val="43137"/>
                    </a:srgbClr>
                  </a:outerShdw>
                </a:effectLst>
                <a:latin typeface="Bookman Old Style" panose="02050604050505020204" pitchFamily="18" charset="0"/>
              </a:rPr>
              <a:t>The Plan Is</a:t>
            </a:r>
            <a:endParaRPr lang="en-US" sz="4400" dirty="0"/>
          </a:p>
        </p:txBody>
      </p:sp>
      <p:sp>
        <p:nvSpPr>
          <p:cNvPr id="2" name="TextBox 1"/>
          <p:cNvSpPr txBox="1"/>
          <p:nvPr/>
        </p:nvSpPr>
        <p:spPr>
          <a:xfrm>
            <a:off x="1844359" y="3585885"/>
            <a:ext cx="5410455" cy="954107"/>
          </a:xfrm>
          <a:prstGeom prst="rect">
            <a:avLst/>
          </a:prstGeom>
          <a:noFill/>
        </p:spPr>
        <p:txBody>
          <a:bodyPr wrap="none" rtlCol="0">
            <a:spAutoFit/>
          </a:bodyPr>
          <a:lstStyle/>
          <a:p>
            <a:pPr algn="ctr"/>
            <a:r>
              <a:rPr lang="en-US" sz="3200" spc="300" dirty="0"/>
              <a:t>And Can Be Understood</a:t>
            </a:r>
            <a:br>
              <a:rPr lang="en-US" sz="2400" spc="300" dirty="0"/>
            </a:br>
            <a:r>
              <a:rPr lang="en-US" sz="2400" spc="300" dirty="0"/>
              <a:t>When We Read To Understand</a:t>
            </a:r>
          </a:p>
        </p:txBody>
      </p:sp>
    </p:spTree>
    <p:extLst>
      <p:ext uri="{BB962C8B-B14F-4D97-AF65-F5344CB8AC3E}">
        <p14:creationId xmlns:p14="http://schemas.microsoft.com/office/powerpoint/2010/main" val="90175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17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143185353"/>
      </p:ext>
    </p:extLst>
  </p:cSld>
  <p:clrMapOvr>
    <a:masterClrMapping/>
  </p:clrMapOvr>
  <mc:AlternateContent xmlns:mc="http://schemas.openxmlformats.org/markup-compatibility/2006" xmlns:p14="http://schemas.microsoft.com/office/powerpoint/2010/main">
    <mc:Choice Requires="p14">
      <p:transition spd="slow" p14:dur="3500" advTm="0">
        <p:fade/>
      </p:transition>
    </mc:Choice>
    <mc:Fallback xmlns="">
      <p:transition spd="slow"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02725" y="3569000"/>
            <a:ext cx="6165680" cy="618948"/>
          </a:xfrm>
        </p:spPr>
        <p:txBody>
          <a:bodyPr/>
          <a:lstStyle/>
          <a:p>
            <a:r>
              <a:rPr lang="en-US" sz="4800" b="1" spc="300" dirty="0">
                <a:ln w="9525">
                  <a:solidFill>
                    <a:schemeClr val="bg1"/>
                  </a:solidFill>
                  <a:prstDash val="solid"/>
                </a:ln>
                <a:solidFill>
                  <a:srgbClr val="FAFAF0"/>
                </a:solidFill>
                <a:effectLst>
                  <a:outerShdw blurRad="12700" dist="38100" dir="2700000" algn="tl" rotWithShape="0">
                    <a:schemeClr val="bg1">
                      <a:lumMod val="50000"/>
                    </a:schemeClr>
                  </a:outerShdw>
                </a:effectLst>
                <a:latin typeface="Bauhaus 93" panose="04030905020B02020C02" pitchFamily="82" charset="0"/>
              </a:rPr>
              <a:t>EPHESIANS 3:1-5</a:t>
            </a:r>
          </a:p>
        </p:txBody>
      </p:sp>
    </p:spTree>
    <p:extLst>
      <p:ext uri="{BB962C8B-B14F-4D97-AF65-F5344CB8AC3E}">
        <p14:creationId xmlns:p14="http://schemas.microsoft.com/office/powerpoint/2010/main" val="3284045179"/>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683624" y="0"/>
            <a:ext cx="3460376" cy="5143500"/>
          </a:xfrm>
          <a:effectLst>
            <a:glow rad="139700">
              <a:schemeClr val="accent2">
                <a:satMod val="175000"/>
                <a:alpha val="40000"/>
              </a:schemeClr>
            </a:glow>
          </a:effectLst>
        </p:spPr>
        <p:style>
          <a:lnRef idx="2">
            <a:schemeClr val="dk1"/>
          </a:lnRef>
          <a:fillRef idx="1">
            <a:schemeClr val="lt1"/>
          </a:fillRef>
          <a:effectRef idx="0">
            <a:schemeClr val="dk1"/>
          </a:effectRef>
          <a:fontRef idx="minor">
            <a:schemeClr val="dk1"/>
          </a:fontRef>
        </p:style>
        <p:txBody>
          <a:bodyPr>
            <a:noAutofit/>
          </a:bodyPr>
          <a:lstStyle/>
          <a:p>
            <a:r>
              <a:rPr lang="en-US" dirty="0">
                <a:solidFill>
                  <a:schemeClr val="bg1"/>
                </a:solidFill>
              </a:rPr>
              <a:t>“And not only that, but we also rejoice in God </a:t>
            </a:r>
            <a:r>
              <a:rPr lang="en-US" u="sng" dirty="0">
                <a:solidFill>
                  <a:schemeClr val="bg1"/>
                </a:solidFill>
              </a:rPr>
              <a:t>through our Lord Jesus Christ</a:t>
            </a:r>
            <a:r>
              <a:rPr lang="en-US" dirty="0">
                <a:solidFill>
                  <a:schemeClr val="bg1"/>
                </a:solidFill>
              </a:rPr>
              <a:t>, through whom we have now received the </a:t>
            </a:r>
            <a:r>
              <a:rPr lang="en-US" u="sng" dirty="0">
                <a:solidFill>
                  <a:schemeClr val="bg1"/>
                </a:solidFill>
              </a:rPr>
              <a:t>reconciliation</a:t>
            </a:r>
            <a:r>
              <a:rPr lang="en-US" dirty="0">
                <a:solidFill>
                  <a:schemeClr val="bg1"/>
                </a:solidFill>
              </a:rPr>
              <a:t>.”</a:t>
            </a:r>
          </a:p>
          <a:p>
            <a:r>
              <a:rPr lang="en-US" b="1" dirty="0">
                <a:solidFill>
                  <a:schemeClr val="bg1"/>
                </a:solidFill>
              </a:rPr>
              <a:t>‹Romans 5:11›</a:t>
            </a:r>
          </a:p>
        </p:txBody>
      </p:sp>
      <p:sp>
        <p:nvSpPr>
          <p:cNvPr id="2" name="TextBox 1"/>
          <p:cNvSpPr txBox="1"/>
          <p:nvPr/>
        </p:nvSpPr>
        <p:spPr>
          <a:xfrm>
            <a:off x="186070" y="66524"/>
            <a:ext cx="2422659" cy="5016758"/>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2400" b="1" dirty="0"/>
              <a:t>Our Condition Outside of Christ:</a:t>
            </a:r>
            <a:br>
              <a:rPr lang="en-US" sz="2400" b="1" dirty="0"/>
            </a:br>
            <a:endParaRPr lang="en-US" sz="2400" b="1" dirty="0"/>
          </a:p>
          <a:p>
            <a:pPr marL="285750" indent="-285750">
              <a:buFont typeface="Wingdings" panose="05000000000000000000" pitchFamily="2" charset="2"/>
              <a:buChar char="§"/>
            </a:pPr>
            <a:r>
              <a:rPr lang="en-US" sz="2400" dirty="0"/>
              <a:t>without strength, v.6</a:t>
            </a:r>
          </a:p>
          <a:p>
            <a:pPr marL="285750" indent="-285750">
              <a:buFont typeface="Wingdings" panose="05000000000000000000" pitchFamily="2" charset="2"/>
              <a:buChar char="§"/>
            </a:pPr>
            <a:r>
              <a:rPr lang="en-US" sz="2400" dirty="0"/>
              <a:t>ungodly, v.6</a:t>
            </a:r>
          </a:p>
          <a:p>
            <a:pPr marL="285750" indent="-285750">
              <a:buFont typeface="Wingdings" panose="05000000000000000000" pitchFamily="2" charset="2"/>
              <a:buChar char="§"/>
            </a:pPr>
            <a:r>
              <a:rPr lang="en-US" sz="2400" dirty="0"/>
              <a:t>sinners, v. 8</a:t>
            </a:r>
          </a:p>
          <a:p>
            <a:pPr marL="285750" indent="-285750">
              <a:buFont typeface="Wingdings" panose="05000000000000000000" pitchFamily="2" charset="2"/>
              <a:buChar char="§"/>
            </a:pPr>
            <a:r>
              <a:rPr lang="en-US" sz="2400" dirty="0"/>
              <a:t>enemies, v.10</a:t>
            </a:r>
          </a:p>
          <a:p>
            <a:pPr marL="285750" indent="-285750" algn="ctr">
              <a:buFont typeface="Arial" panose="020B0604020202020204" pitchFamily="34" charset="0"/>
              <a:buChar char="•"/>
            </a:pPr>
            <a:endParaRPr lang="en-US" sz="2400" dirty="0"/>
          </a:p>
          <a:p>
            <a:pPr algn="ctr"/>
            <a:r>
              <a:rPr lang="en-US" sz="3200" spc="300" dirty="0"/>
              <a:t>WRATH</a:t>
            </a:r>
            <a:endParaRPr lang="en-US" sz="2400" spc="300" dirty="0"/>
          </a:p>
          <a:p>
            <a:pPr marL="285750" indent="-285750" algn="ctr">
              <a:buFont typeface="Arial" panose="020B0604020202020204" pitchFamily="34" charset="0"/>
              <a:buChar char="•"/>
            </a:pPr>
            <a:endParaRPr lang="en-US" sz="2400" dirty="0"/>
          </a:p>
        </p:txBody>
      </p:sp>
      <p:grpSp>
        <p:nvGrpSpPr>
          <p:cNvPr id="4" name="Group 3"/>
          <p:cNvGrpSpPr/>
          <p:nvPr/>
        </p:nvGrpSpPr>
        <p:grpSpPr>
          <a:xfrm>
            <a:off x="2402957" y="2522057"/>
            <a:ext cx="2791046" cy="2141278"/>
            <a:chOff x="2297180" y="2522057"/>
            <a:chExt cx="2091042" cy="2141278"/>
          </a:xfrm>
        </p:grpSpPr>
        <p:cxnSp>
          <p:nvCxnSpPr>
            <p:cNvPr id="5" name="Straight Arrow Connector 4"/>
            <p:cNvCxnSpPr>
              <a:cxnSpLocks/>
            </p:cNvCxnSpPr>
            <p:nvPr/>
          </p:nvCxnSpPr>
          <p:spPr>
            <a:xfrm>
              <a:off x="2297180" y="2904526"/>
              <a:ext cx="544631"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8" name="TextBox 7"/>
            <p:cNvSpPr txBox="1"/>
            <p:nvPr/>
          </p:nvSpPr>
          <p:spPr>
            <a:xfrm>
              <a:off x="2805953" y="3093675"/>
              <a:ext cx="1582269"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a:solidFill>
                    <a:schemeClr val="bg1">
                      <a:lumMod val="50000"/>
                      <a:lumOff val="50000"/>
                    </a:schemeClr>
                  </a:solidFill>
                </a:rPr>
                <a:t>“destitute of reverential awe”</a:t>
              </a:r>
              <a:br>
                <a:rPr lang="en-US" sz="2400" dirty="0">
                  <a:solidFill>
                    <a:schemeClr val="bg1">
                      <a:lumMod val="50000"/>
                      <a:lumOff val="50000"/>
                    </a:schemeClr>
                  </a:solidFill>
                </a:rPr>
              </a:br>
              <a:r>
                <a:rPr lang="en-US" sz="2400" dirty="0">
                  <a:solidFill>
                    <a:schemeClr val="bg1">
                      <a:lumMod val="50000"/>
                      <a:lumOff val="50000"/>
                    </a:schemeClr>
                  </a:solidFill>
                </a:rPr>
                <a:t>(Thayer)</a:t>
              </a:r>
            </a:p>
          </p:txBody>
        </p:sp>
        <p:pic>
          <p:nvPicPr>
            <p:cNvPr id="10" name="Picture 9"/>
            <p:cNvPicPr>
              <a:picLocks noChangeAspect="1"/>
            </p:cNvPicPr>
            <p:nvPr/>
          </p:nvPicPr>
          <p:blipFill>
            <a:blip r:embed="rId3"/>
            <a:stretch>
              <a:fillRect/>
            </a:stretch>
          </p:blipFill>
          <p:spPr>
            <a:xfrm>
              <a:off x="2948435" y="2522057"/>
              <a:ext cx="1310754" cy="646232"/>
            </a:xfrm>
            <a:prstGeom prst="rect">
              <a:avLst/>
            </a:prstGeom>
          </p:spPr>
        </p:pic>
      </p:grpSp>
      <p:sp>
        <p:nvSpPr>
          <p:cNvPr id="6" name="TextBox 5"/>
          <p:cNvSpPr txBox="1"/>
          <p:nvPr/>
        </p:nvSpPr>
        <p:spPr>
          <a:xfrm>
            <a:off x="2711823" y="1055334"/>
            <a:ext cx="2854321"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a:t>Our Condition With Christ: </a:t>
            </a:r>
          </a:p>
          <a:p>
            <a:pPr algn="ctr"/>
            <a:r>
              <a:rPr lang="en-US" sz="2400" b="1" dirty="0"/>
              <a:t>RECONCILED &amp; ACCEPTED</a:t>
            </a:r>
          </a:p>
        </p:txBody>
      </p:sp>
    </p:spTree>
    <p:extLst>
      <p:ext uri="{BB962C8B-B14F-4D97-AF65-F5344CB8AC3E}">
        <p14:creationId xmlns:p14="http://schemas.microsoft.com/office/powerpoint/2010/main" val="225839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500"/>
                                        <p:tgtEl>
                                          <p:spTgt spid="2">
                                            <p:txEl>
                                              <p:pRg st="3" end="3"/>
                                            </p:txEl>
                                          </p:spTgt>
                                        </p:tgtEl>
                                      </p:cBhvr>
                                    </p:animEffect>
                                  </p:childTnLst>
                                </p:cTn>
                              </p:par>
                            </p:childTnLst>
                          </p:cTn>
                        </p:par>
                        <p:par>
                          <p:cTn id="29" fill="hold">
                            <p:stCondLst>
                              <p:cond delay="500"/>
                            </p:stCondLst>
                            <p:childTnLst>
                              <p:par>
                                <p:cTn id="30" presetID="17" presetClass="exit" presetSubtype="10" fill="hold" nodeType="afterEffect">
                                  <p:stCondLst>
                                    <p:cond delay="0"/>
                                  </p:stCondLst>
                                  <p:childTnLst>
                                    <p:anim calcmode="lin" valueType="num">
                                      <p:cBhvr>
                                        <p:cTn id="31" dur="500"/>
                                        <p:tgtEl>
                                          <p:spTgt spid="4"/>
                                        </p:tgtEl>
                                        <p:attrNameLst>
                                          <p:attrName>ppt_w</p:attrName>
                                        </p:attrNameLst>
                                      </p:cBhvr>
                                      <p:tavLst>
                                        <p:tav tm="0">
                                          <p:val>
                                            <p:strVal val="ppt_w"/>
                                          </p:val>
                                        </p:tav>
                                        <p:tav tm="100000">
                                          <p:val>
                                            <p:fltVal val="0"/>
                                          </p:val>
                                        </p:tav>
                                      </p:tavLst>
                                    </p:anim>
                                    <p:anim calcmode="lin" valueType="num">
                                      <p:cBhvr>
                                        <p:cTn id="32" dur="500"/>
                                        <p:tgtEl>
                                          <p:spTgt spid="4"/>
                                        </p:tgtEl>
                                        <p:attrNameLst>
                                          <p:attrName>ppt_h</p:attrName>
                                        </p:attrNameLst>
                                      </p:cBhvr>
                                      <p:tavLst>
                                        <p:tav tm="0">
                                          <p:val>
                                            <p:strVal val="ppt_h"/>
                                          </p:val>
                                        </p:tav>
                                        <p:tav tm="100000">
                                          <p:val>
                                            <p:strVal val="ppt_h"/>
                                          </p:val>
                                        </p:tav>
                                      </p:tavLst>
                                    </p:anim>
                                    <p:set>
                                      <p:cBhvr>
                                        <p:cTn id="33" dur="1" fill="hold">
                                          <p:stCondLst>
                                            <p:cond delay="499"/>
                                          </p:stCondLst>
                                        </p:cTn>
                                        <p:tgtEl>
                                          <p:spTgt spid="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Effect transition="in" filter="fade">
                                      <p:cBhvr>
                                        <p:cTn id="38" dur="500"/>
                                        <p:tgtEl>
                                          <p:spTgt spid="2">
                                            <p:txEl>
                                              <p:pRg st="4" end="4"/>
                                            </p:txEl>
                                          </p:spTgt>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500"/>
                                        <p:tgtEl>
                                          <p:spTgt spid="2">
                                            <p:txEl>
                                              <p:pRg st="6" end="6"/>
                                            </p:txEl>
                                          </p:spTgt>
                                        </p:tgtEl>
                                      </p:cBhvr>
                                    </p:animEffect>
                                  </p:childTnLst>
                                </p:cTn>
                              </p:par>
                            </p:childTnLst>
                          </p:cTn>
                        </p:par>
                        <p:par>
                          <p:cTn id="43" fill="hold">
                            <p:stCondLst>
                              <p:cond delay="1000"/>
                            </p:stCondLst>
                            <p:childTnLst>
                              <p:par>
                                <p:cTn id="44" presetID="16" presetClass="entr" presetSubtype="21" fill="hold" grpId="0" nodeType="afterEffect">
                                  <p:stCondLst>
                                    <p:cond delay="500"/>
                                  </p:stCondLst>
                                  <p:childTnLst>
                                    <p:set>
                                      <p:cBhvr>
                                        <p:cTn id="45" dur="1" fill="hold">
                                          <p:stCondLst>
                                            <p:cond delay="0"/>
                                          </p:stCondLst>
                                        </p:cTn>
                                        <p:tgtEl>
                                          <p:spTgt spid="6"/>
                                        </p:tgtEl>
                                        <p:attrNameLst>
                                          <p:attrName>style.visibility</p:attrName>
                                        </p:attrNameLst>
                                      </p:cBhvr>
                                      <p:to>
                                        <p:strVal val="visible"/>
                                      </p:to>
                                    </p:set>
                                    <p:animEffect transition="in" filter="barn(inVertical)">
                                      <p:cBhvr>
                                        <p:cTn id="4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6267" y="790681"/>
            <a:ext cx="4463466" cy="3655822"/>
          </a:xfrm>
          <a:prstGeom prst="ellipse">
            <a:avLst/>
          </a:prstGeo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r>
              <a:rPr lang="en-US" dirty="0">
                <a:solidFill>
                  <a:srgbClr val="7030A0"/>
                </a:solidFill>
              </a:rPr>
              <a:t>“and that He might reconcile them both to God in one body through the cross, thereby putting to death the enmity” (Eph. 2:16)</a:t>
            </a:r>
          </a:p>
        </p:txBody>
      </p:sp>
      <p:sp>
        <p:nvSpPr>
          <p:cNvPr id="3" name="TextBox 2"/>
          <p:cNvSpPr txBox="1"/>
          <p:nvPr/>
        </p:nvSpPr>
        <p:spPr>
          <a:xfrm>
            <a:off x="2209948" y="3846895"/>
            <a:ext cx="1664238" cy="400110"/>
          </a:xfrm>
          <a:prstGeom prst="rect">
            <a:avLst/>
          </a:prstGeom>
          <a:noFill/>
        </p:spPr>
        <p:txBody>
          <a:bodyPr wrap="none" rtlCol="0">
            <a:spAutoFit/>
          </a:bodyPr>
          <a:lstStyle/>
          <a:p>
            <a:pPr algn="ctr"/>
            <a:r>
              <a:rPr lang="en-US" sz="2000" b="1" dirty="0">
                <a:solidFill>
                  <a:schemeClr val="bg1">
                    <a:lumMod val="50000"/>
                    <a:lumOff val="50000"/>
                  </a:schemeClr>
                </a:solidFill>
              </a:rPr>
              <a:t>ONE BODY</a:t>
            </a:r>
          </a:p>
        </p:txBody>
      </p:sp>
      <p:sp>
        <p:nvSpPr>
          <p:cNvPr id="4" name="TextBox 3"/>
          <p:cNvSpPr txBox="1"/>
          <p:nvPr/>
        </p:nvSpPr>
        <p:spPr>
          <a:xfrm>
            <a:off x="286393" y="367553"/>
            <a:ext cx="1005403"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gn="ctr"/>
            <a:r>
              <a:rPr lang="en-US" dirty="0"/>
              <a:t>helpless</a:t>
            </a:r>
          </a:p>
        </p:txBody>
      </p:sp>
      <p:sp>
        <p:nvSpPr>
          <p:cNvPr id="5" name="TextBox 4"/>
          <p:cNvSpPr txBox="1"/>
          <p:nvPr/>
        </p:nvSpPr>
        <p:spPr>
          <a:xfrm>
            <a:off x="4839626" y="367553"/>
            <a:ext cx="1008609"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gn="ctr"/>
            <a:r>
              <a:rPr lang="en-US" dirty="0"/>
              <a:t>ungodly</a:t>
            </a:r>
          </a:p>
        </p:txBody>
      </p:sp>
      <p:sp>
        <p:nvSpPr>
          <p:cNvPr id="6" name="TextBox 5"/>
          <p:cNvSpPr txBox="1"/>
          <p:nvPr/>
        </p:nvSpPr>
        <p:spPr>
          <a:xfrm>
            <a:off x="275173" y="4447616"/>
            <a:ext cx="1027845"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gn="ctr"/>
            <a:r>
              <a:rPr lang="en-US" dirty="0"/>
              <a:t>enemies</a:t>
            </a:r>
          </a:p>
        </p:txBody>
      </p:sp>
      <p:sp>
        <p:nvSpPr>
          <p:cNvPr id="7" name="TextBox 6"/>
          <p:cNvSpPr txBox="1"/>
          <p:nvPr/>
        </p:nvSpPr>
        <p:spPr>
          <a:xfrm>
            <a:off x="4878899" y="4447616"/>
            <a:ext cx="930063"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gn="ctr"/>
            <a:r>
              <a:rPr lang="en-US" dirty="0"/>
              <a:t>sinners</a:t>
            </a:r>
          </a:p>
        </p:txBody>
      </p:sp>
      <p:sp>
        <p:nvSpPr>
          <p:cNvPr id="8" name="TextBox 7"/>
          <p:cNvSpPr txBox="1"/>
          <p:nvPr/>
        </p:nvSpPr>
        <p:spPr>
          <a:xfrm>
            <a:off x="2159853" y="137180"/>
            <a:ext cx="1877438" cy="400110"/>
          </a:xfrm>
          <a:prstGeom prst="rect">
            <a:avLst/>
          </a:prstGeom>
          <a:noFill/>
        </p:spPr>
        <p:txBody>
          <a:bodyPr wrap="none" rtlCol="0">
            <a:spAutoFit/>
          </a:bodyPr>
          <a:lstStyle/>
          <a:p>
            <a:pPr algn="ctr"/>
            <a:r>
              <a:rPr lang="en-US" sz="2000" i="1" dirty="0">
                <a:solidFill>
                  <a:schemeClr val="bg1"/>
                </a:solidFill>
              </a:rPr>
              <a:t>Without Christ</a:t>
            </a:r>
          </a:p>
        </p:txBody>
      </p:sp>
      <p:cxnSp>
        <p:nvCxnSpPr>
          <p:cNvPr id="10" name="Straight Connector 9"/>
          <p:cNvCxnSpPr>
            <a:stCxn id="4" idx="3"/>
            <a:endCxn id="5" idx="1"/>
          </p:cNvCxnSpPr>
          <p:nvPr/>
        </p:nvCxnSpPr>
        <p:spPr>
          <a:xfrm>
            <a:off x="1291796" y="552219"/>
            <a:ext cx="3547830"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a:stCxn id="5" idx="2"/>
            <a:endCxn id="7" idx="0"/>
          </p:cNvCxnSpPr>
          <p:nvPr/>
        </p:nvCxnSpPr>
        <p:spPr>
          <a:xfrm>
            <a:off x="5343931" y="736885"/>
            <a:ext cx="0" cy="3710731"/>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a:stCxn id="7" idx="1"/>
            <a:endCxn id="6" idx="3"/>
          </p:cNvCxnSpPr>
          <p:nvPr/>
        </p:nvCxnSpPr>
        <p:spPr>
          <a:xfrm flipH="1">
            <a:off x="1303018" y="4632282"/>
            <a:ext cx="3575881"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a:cxnSpLocks/>
            <a:stCxn id="4" idx="2"/>
            <a:endCxn id="6" idx="0"/>
          </p:cNvCxnSpPr>
          <p:nvPr/>
        </p:nvCxnSpPr>
        <p:spPr>
          <a:xfrm>
            <a:off x="789095" y="736885"/>
            <a:ext cx="1" cy="3710731"/>
          </a:xfrm>
          <a:prstGeom prst="line">
            <a:avLst/>
          </a:prstGeom>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2294506" y="868006"/>
            <a:ext cx="1608134" cy="523220"/>
          </a:xfrm>
          <a:prstGeom prst="rect">
            <a:avLst/>
          </a:prstGeom>
          <a:noFill/>
        </p:spPr>
        <p:txBody>
          <a:bodyPr wrap="none" rtlCol="0">
            <a:spAutoFit/>
          </a:bodyPr>
          <a:lstStyle/>
          <a:p>
            <a:pPr algn="ctr"/>
            <a:r>
              <a:rPr lang="en-US" sz="2800" i="1" dirty="0">
                <a:solidFill>
                  <a:schemeClr val="bg1">
                    <a:lumMod val="50000"/>
                    <a:lumOff val="50000"/>
                  </a:schemeClr>
                </a:solidFill>
              </a:rPr>
              <a:t>In Christ</a:t>
            </a:r>
          </a:p>
        </p:txBody>
      </p:sp>
    </p:spTree>
    <p:extLst>
      <p:ext uri="{BB962C8B-B14F-4D97-AF65-F5344CB8AC3E}">
        <p14:creationId xmlns:p14="http://schemas.microsoft.com/office/powerpoint/2010/main" val="20368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1000"/>
                                        <p:tgtEl>
                                          <p:spTgt spid="12"/>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1000"/>
                                        <p:tgtEl>
                                          <p:spTgt spid="7"/>
                                        </p:tgtEl>
                                      </p:cBhvr>
                                    </p:animEffect>
                                  </p:childTnLst>
                                </p:cTn>
                              </p:par>
                            </p:childTnLst>
                          </p:cTn>
                        </p:par>
                        <p:par>
                          <p:cTn id="24" fill="hold">
                            <p:stCondLst>
                              <p:cond delay="5000"/>
                            </p:stCondLst>
                            <p:childTnLst>
                              <p:par>
                                <p:cTn id="25" presetID="22" presetClass="entr" presetSubtype="2"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right)">
                                      <p:cBhvr>
                                        <p:cTn id="27" dur="1000"/>
                                        <p:tgtEl>
                                          <p:spTgt spid="14"/>
                                        </p:tgtEl>
                                      </p:cBhvr>
                                    </p:animEffect>
                                  </p:childTnLst>
                                </p:cTn>
                              </p:par>
                            </p:childTnLst>
                          </p:cTn>
                        </p:par>
                        <p:par>
                          <p:cTn id="28" fill="hold">
                            <p:stCondLst>
                              <p:cond delay="6000"/>
                            </p:stCondLst>
                            <p:childTnLst>
                              <p:par>
                                <p:cTn id="29" presetID="22" presetClass="entr" presetSubtype="4"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1000"/>
                                        <p:tgtEl>
                                          <p:spTgt spid="6"/>
                                        </p:tgtEl>
                                      </p:cBhvr>
                                    </p:animEffect>
                                  </p:childTnLst>
                                </p:cTn>
                              </p:par>
                            </p:childTnLst>
                          </p:cTn>
                        </p:par>
                        <p:par>
                          <p:cTn id="32" fill="hold">
                            <p:stCondLst>
                              <p:cond delay="70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1000"/>
                                        <p:tgtEl>
                                          <p:spTgt spid="15"/>
                                        </p:tgtEl>
                                      </p:cBhvr>
                                    </p:animEffect>
                                  </p:childTnLst>
                                </p:cTn>
                              </p:par>
                            </p:childTnLst>
                          </p:cTn>
                        </p:par>
                        <p:par>
                          <p:cTn id="36" fill="hold">
                            <p:stCondLst>
                              <p:cond delay="8000"/>
                            </p:stCondLst>
                            <p:childTnLst>
                              <p:par>
                                <p:cTn id="37" presetID="6" presetClass="entr" presetSubtype="16" fill="hold" grpId="0" nodeType="afterEffect">
                                  <p:stCondLst>
                                    <p:cond delay="0"/>
                                  </p:stCondLst>
                                  <p:childTnLst>
                                    <p:set>
                                      <p:cBhvr>
                                        <p:cTn id="38" dur="1" fill="hold">
                                          <p:stCondLst>
                                            <p:cond delay="0"/>
                                          </p:stCondLst>
                                        </p:cTn>
                                        <p:tgtEl>
                                          <p:spTgt spid="2">
                                            <p:bg/>
                                          </p:spTgt>
                                        </p:tgtEl>
                                        <p:attrNameLst>
                                          <p:attrName>style.visibility</p:attrName>
                                        </p:attrNameLst>
                                      </p:cBhvr>
                                      <p:to>
                                        <p:strVal val="visible"/>
                                      </p:to>
                                    </p:set>
                                    <p:animEffect transition="in" filter="circle(in)">
                                      <p:cBhvr>
                                        <p:cTn id="39" dur="2000"/>
                                        <p:tgtEl>
                                          <p:spTgt spid="2">
                                            <p:bg/>
                                          </p:spTgt>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circle(in)">
                                      <p:cBhvr>
                                        <p:cTn id="42" dur="2000"/>
                                        <p:tgtEl>
                                          <p:spTgt spid="2">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p:bldP spid="4" grpId="0" animBg="1"/>
      <p:bldP spid="5" grpId="0" animBg="1"/>
      <p:bldP spid="6" grpId="0" animBg="1"/>
      <p:bldP spid="7" grpId="0" animBg="1"/>
      <p:bldP spid="28" grpId="0"/>
    </p:bld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1236</TotalTime>
  <Words>631</Words>
  <Application>Microsoft Office PowerPoint</Application>
  <PresentationFormat>On-screen Show (16:9)</PresentationFormat>
  <Paragraphs>95</Paragraphs>
  <Slides>20</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Adelle-Regular</vt:lpstr>
      <vt:lpstr>Apple Chancery</vt:lpstr>
      <vt:lpstr>Arial</vt:lpstr>
      <vt:lpstr>Arial Black</vt:lpstr>
      <vt:lpstr>Bauhaus 93</vt:lpstr>
      <vt:lpstr>Bookman Old Style</vt:lpstr>
      <vt:lpstr>Calibri</vt:lpstr>
      <vt:lpstr>Georgia</vt:lpstr>
      <vt:lpstr>Segoe UI Black</vt:lpstr>
      <vt:lpstr>Wingdings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Provision For Your Salvation</vt:lpstr>
      <vt:lpstr>The Provision For Your Salvation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Steven J. Wallace</cp:lastModifiedBy>
  <cp:revision>77</cp:revision>
  <dcterms:created xsi:type="dcterms:W3CDTF">2014-03-26T14:03:34Z</dcterms:created>
  <dcterms:modified xsi:type="dcterms:W3CDTF">2017-03-13T00:15:18Z</dcterms:modified>
</cp:coreProperties>
</file>