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11"/>
  </p:notesMasterIdLst>
  <p:sldIdLst>
    <p:sldId id="314" r:id="rId2"/>
    <p:sldId id="306" r:id="rId3"/>
    <p:sldId id="315" r:id="rId4"/>
    <p:sldId id="316" r:id="rId5"/>
    <p:sldId id="307" r:id="rId6"/>
    <p:sldId id="308" r:id="rId7"/>
    <p:sldId id="317" r:id="rId8"/>
    <p:sldId id="310" r:id="rId9"/>
    <p:sldId id="318" r:id="rId10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A68"/>
    <a:srgbClr val="DADADA"/>
    <a:srgbClr val="0BF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31" autoAdjust="0"/>
    <p:restoredTop sz="76692" autoAdjust="0"/>
  </p:normalViewPr>
  <p:slideViewPr>
    <p:cSldViewPr>
      <p:cViewPr varScale="1">
        <p:scale>
          <a:sx n="63" d="100"/>
          <a:sy n="63" d="100"/>
        </p:scale>
        <p:origin x="682" y="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618FF868-7C33-4B3F-8E12-A0D67777DEB4}"/>
    <pc:docChg chg="custSel modSld">
      <pc:chgData name="Steven Wallace" userId="f455ab06884d4394" providerId="LiveId" clId="{618FF868-7C33-4B3F-8E12-A0D67777DEB4}" dt="2018-04-30T02:15:22.179" v="13" actId="368"/>
      <pc:docMkLst>
        <pc:docMk/>
      </pc:docMkLst>
      <pc:sldChg chg="modNotes">
        <pc:chgData name="Steven Wallace" userId="f455ab06884d4394" providerId="LiveId" clId="{618FF868-7C33-4B3F-8E12-A0D67777DEB4}" dt="2018-04-30T02:15:22.145" v="1" actId="368"/>
        <pc:sldMkLst>
          <pc:docMk/>
          <pc:sldMk cId="2504836454" sldId="306"/>
        </pc:sldMkLst>
      </pc:sldChg>
      <pc:sldChg chg="modNotes">
        <pc:chgData name="Steven Wallace" userId="f455ab06884d4394" providerId="LiveId" clId="{618FF868-7C33-4B3F-8E12-A0D67777DEB4}" dt="2018-04-30T02:15:22.162" v="7" actId="368"/>
        <pc:sldMkLst>
          <pc:docMk/>
          <pc:sldMk cId="1322904382" sldId="307"/>
        </pc:sldMkLst>
      </pc:sldChg>
      <pc:sldChg chg="modNotes">
        <pc:chgData name="Steven Wallace" userId="f455ab06884d4394" providerId="LiveId" clId="{618FF868-7C33-4B3F-8E12-A0D67777DEB4}" dt="2018-04-30T02:15:22.167" v="9" actId="368"/>
        <pc:sldMkLst>
          <pc:docMk/>
          <pc:sldMk cId="1615278124" sldId="308"/>
        </pc:sldMkLst>
      </pc:sldChg>
      <pc:sldChg chg="modNotes">
        <pc:chgData name="Steven Wallace" userId="f455ab06884d4394" providerId="LiveId" clId="{618FF868-7C33-4B3F-8E12-A0D67777DEB4}" dt="2018-04-30T02:15:22.151" v="3" actId="368"/>
        <pc:sldMkLst>
          <pc:docMk/>
          <pc:sldMk cId="2648590147" sldId="315"/>
        </pc:sldMkLst>
      </pc:sldChg>
      <pc:sldChg chg="modNotes">
        <pc:chgData name="Steven Wallace" userId="f455ab06884d4394" providerId="LiveId" clId="{618FF868-7C33-4B3F-8E12-A0D67777DEB4}" dt="2018-04-30T02:15:22.157" v="5" actId="368"/>
        <pc:sldMkLst>
          <pc:docMk/>
          <pc:sldMk cId="3369033970" sldId="316"/>
        </pc:sldMkLst>
      </pc:sldChg>
      <pc:sldChg chg="modNotes">
        <pc:chgData name="Steven Wallace" userId="f455ab06884d4394" providerId="LiveId" clId="{618FF868-7C33-4B3F-8E12-A0D67777DEB4}" dt="2018-04-30T02:15:22.173" v="11" actId="368"/>
        <pc:sldMkLst>
          <pc:docMk/>
          <pc:sldMk cId="1400415536" sldId="317"/>
        </pc:sldMkLst>
      </pc:sldChg>
      <pc:sldChg chg="modNotes">
        <pc:chgData name="Steven Wallace" userId="f455ab06884d4394" providerId="LiveId" clId="{618FF868-7C33-4B3F-8E12-A0D67777DEB4}" dt="2018-04-30T02:15:22.179" v="13" actId="368"/>
        <pc:sldMkLst>
          <pc:docMk/>
          <pc:sldMk cId="3898998454" sldId="3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049FF1A2-A4B4-4172-B80F-E83842140C1A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682B2A0E-A2EC-4CB8-ADAD-CFE4C913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1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B2A0E-A2EC-4CB8-ADAD-CFE4C913E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261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2A0E-A2EC-4CB8-ADAD-CFE4C913E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2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2A0E-A2EC-4CB8-ADAD-CFE4C913E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2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2A0E-A2EC-4CB8-ADAD-CFE4C913E4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15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2A0E-A2EC-4CB8-ADAD-CFE4C913E4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7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2A0E-A2EC-4CB8-ADAD-CFE4C913E4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2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2A0E-A2EC-4CB8-ADAD-CFE4C913E4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70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B2A0E-A2EC-4CB8-ADAD-CFE4C913E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55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9DA1B-ABF9-4F06-8938-904095D250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8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3DCCB-21CB-48D6-AA57-DA265EE173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6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3DCCB-21CB-48D6-AA57-DA265EE173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3DCCB-21CB-48D6-AA57-DA265EE173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566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3DCCB-21CB-48D6-AA57-DA265EE173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46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3DCCB-21CB-48D6-AA57-DA265EE173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33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3DCCB-21CB-48D6-AA57-DA265EE173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40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5C05-2D1E-49AD-8A76-B395129A83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79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BBAA4-4F3F-44D1-9683-CB2102AD8A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4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1DDC7-271C-42AA-9FDF-075721E774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8565F-F458-44A3-ABCE-9DC3E4B517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8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10DC9-158F-4289-AE6D-480D8E7310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6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8B0BA-C668-466D-AC01-FBE606CC31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3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612C2-8CE2-4C01-800F-706E605CBC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37E91-BC0D-4B9A-8242-B590881C1F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923F1-DBC7-47A8-A6A3-7159E90D13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5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AA452-A303-48EC-B41E-3312F62A52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4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1583DCCB-21CB-48D6-AA57-DA265EE173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59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hyperlink" Target="http://www.slicktiger.co.za/2012/07/09/i-feel-bad-for-girls/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microsoft.com/office/2007/relationships/hdphoto" Target="../media/hdphoto2.wdp"/><Relationship Id="rId5" Type="http://schemas.openxmlformats.org/officeDocument/2006/relationships/hyperlink" Target="http://itrustican.blogspot.ca/2010/08/heros-journey-belly-of-whale.html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cktiger.co.za/2012/07/09/i-feel-bad-for-girls/" TargetMode="External"/><Relationship Id="rId11" Type="http://schemas.openxmlformats.org/officeDocument/2006/relationships/image" Target="../media/image14.png"/><Relationship Id="rId5" Type="http://schemas.microsoft.com/office/2007/relationships/hdphoto" Target="../media/hdphoto3.wdp"/><Relationship Id="rId10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lickr.com/photos/jphilipson/431670953" TargetMode="Externa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iconicthejam.deviantart.com/art/the-riches-of-the-wicked-37886282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hyperlink" Target="http://iconicthejam.deviantart.com/art/the-riches-of-the-wicked-37886282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282AB83D-3B6F-43D4-AAE0-3E06E26516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0" b="32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25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prstTxWarp prst="textSto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Have Played </a:t>
            </a:r>
            <a:r>
              <a:rPr lang="en-US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Fool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6B974-9010-4959-A51D-B3F27DCE4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810" y="3838162"/>
            <a:ext cx="8992379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3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750"/>
                                        <p:tgtEl>
                                          <p:spTgt spid="4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ADBEFA-EE9C-49FA-A93A-190F92CA7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9440034" cy="1828801"/>
          </a:xfrm>
        </p:spPr>
        <p:txBody>
          <a:bodyPr/>
          <a:lstStyle/>
          <a:p>
            <a:r>
              <a:rPr lang="en-US" dirty="0"/>
              <a:t>How Might We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F3F1CF-A5CA-4E94-82DB-B78BB8CDF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057399"/>
            <a:ext cx="9440034" cy="1049867"/>
          </a:xfrm>
        </p:spPr>
        <p:txBody>
          <a:bodyPr>
            <a:normAutofit/>
          </a:bodyPr>
          <a:lstStyle/>
          <a:p>
            <a:r>
              <a:rPr lang="en-US" sz="4800" spc="600" dirty="0">
                <a:solidFill>
                  <a:schemeClr val="accent1">
                    <a:lumMod val="75000"/>
                  </a:schemeClr>
                </a:solidFill>
              </a:rPr>
              <a:t>PLAY THE FOOL TODAY?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432F4F-7660-45FF-86FB-F5C0860ACE44}"/>
              </a:ext>
            </a:extLst>
          </p:cNvPr>
          <p:cNvSpPr txBox="1"/>
          <p:nvPr/>
        </p:nvSpPr>
        <p:spPr>
          <a:xfrm>
            <a:off x="1676400" y="3657600"/>
            <a:ext cx="906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Mixing Moses’ Law into Gospel Law – Galatians 3:1-3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Despising a Father’s Instruction – Proverbs 15:5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Hearing and Doing Nothing – Matthew 7:24-27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Being Wise in Your Own Eyes – Proverbs 26:12</a:t>
            </a:r>
          </a:p>
        </p:txBody>
      </p:sp>
    </p:spTree>
    <p:extLst>
      <p:ext uri="{BB962C8B-B14F-4D97-AF65-F5344CB8AC3E}">
        <p14:creationId xmlns:p14="http://schemas.microsoft.com/office/powerpoint/2010/main" val="250483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2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rock&#10;&#10;Description generated with high confidence">
            <a:extLst>
              <a:ext uri="{FF2B5EF4-FFF2-40B4-BE49-F238E27FC236}">
                <a16:creationId xmlns:a16="http://schemas.microsoft.com/office/drawing/2014/main" id="{0317252B-05E3-4202-BFF2-7BD692F779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1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9" name="Content Placeholder 4" descr="A large waterfall over a body of water&#10;&#10;Description generated with high confidence">
            <a:extLst>
              <a:ext uri="{FF2B5EF4-FFF2-40B4-BE49-F238E27FC236}">
                <a16:creationId xmlns:a16="http://schemas.microsoft.com/office/drawing/2014/main" id="{FB8789E3-BF07-487E-B919-7591DB0967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1266" r="-1" b="-1"/>
          <a:stretch/>
        </p:blipFill>
        <p:spPr>
          <a:xfrm>
            <a:off x="0" y="3810000"/>
            <a:ext cx="388585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0A72F0-0C4E-473F-9BE2-F8C4208E4A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452" y="4486095"/>
            <a:ext cx="2993395" cy="16338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4A64A7-0AD5-48B2-A35B-C26420FCED1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133" y="152400"/>
            <a:ext cx="9784928" cy="10120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DA6CF2-A94A-4ACF-9B3F-B4EA266927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5850" y="1209857"/>
            <a:ext cx="7760881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Content Placeholder 4" descr="A large waterfall over a body of water&#10;&#10;Description generated with high confidence">
            <a:extLst>
              <a:ext uri="{FF2B5EF4-FFF2-40B4-BE49-F238E27FC236}">
                <a16:creationId xmlns:a16="http://schemas.microsoft.com/office/drawing/2014/main" id="{FB8789E3-BF07-487E-B919-7591DB0967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1266" r="-1" b="-1"/>
          <a:stretch/>
        </p:blipFill>
        <p:spPr>
          <a:xfrm>
            <a:off x="-1143000" y="76210"/>
            <a:ext cx="13335000" cy="6857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0A72F0-0C4E-473F-9BE2-F8C4208E4A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93664">
            <a:off x="951616" y="3969913"/>
            <a:ext cx="2993395" cy="16338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4A64A7-0AD5-48B2-A35B-C26420FCED13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133" y="152400"/>
            <a:ext cx="9784928" cy="10120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29799B-028F-4188-B66E-25007D4BEA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5850" y="983624"/>
            <a:ext cx="7760881" cy="58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33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DDE937CB-D52F-4110-8538-3B3810269A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77" name="Freeform 5">
            <a:extLst>
              <a:ext uri="{FF2B5EF4-FFF2-40B4-BE49-F238E27FC236}">
                <a16:creationId xmlns:a16="http://schemas.microsoft.com/office/drawing/2014/main" id="{051F07E2-B05C-41F9-A9EE-4AC115603F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11874" y="586660"/>
            <a:ext cx="10777950" cy="5679835"/>
          </a:xfrm>
          <a:custGeom>
            <a:avLst/>
            <a:gdLst>
              <a:gd name="T0" fmla="*/ 2209 w 2250"/>
              <a:gd name="T1" fmla="*/ 0 h 1185"/>
              <a:gd name="T2" fmla="*/ 1419 w 2250"/>
              <a:gd name="T3" fmla="*/ 0 h 1185"/>
              <a:gd name="T4" fmla="*/ 830 w 2250"/>
              <a:gd name="T5" fmla="*/ 0 h 1185"/>
              <a:gd name="T6" fmla="*/ 40 w 2250"/>
              <a:gd name="T7" fmla="*/ 0 h 1185"/>
              <a:gd name="T8" fmla="*/ 0 w 2250"/>
              <a:gd name="T9" fmla="*/ 46 h 1185"/>
              <a:gd name="T10" fmla="*/ 0 w 2250"/>
              <a:gd name="T11" fmla="*/ 1140 h 1185"/>
              <a:gd name="T12" fmla="*/ 40 w 2250"/>
              <a:gd name="T13" fmla="*/ 1185 h 1185"/>
              <a:gd name="T14" fmla="*/ 830 w 2250"/>
              <a:gd name="T15" fmla="*/ 1185 h 1185"/>
              <a:gd name="T16" fmla="*/ 1419 w 2250"/>
              <a:gd name="T17" fmla="*/ 1185 h 1185"/>
              <a:gd name="T18" fmla="*/ 2209 w 2250"/>
              <a:gd name="T19" fmla="*/ 1185 h 1185"/>
              <a:gd name="T20" fmla="*/ 2250 w 2250"/>
              <a:gd name="T21" fmla="*/ 1140 h 1185"/>
              <a:gd name="T22" fmla="*/ 2250 w 2250"/>
              <a:gd name="T23" fmla="*/ 46 h 1185"/>
              <a:gd name="T24" fmla="*/ 2209 w 2250"/>
              <a:gd name="T25" fmla="*/ 0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50" h="1185">
                <a:moveTo>
                  <a:pt x="2209" y="0"/>
                </a:moveTo>
                <a:cubicBezTo>
                  <a:pt x="1419" y="0"/>
                  <a:pt x="1419" y="0"/>
                  <a:pt x="1419" y="0"/>
                </a:cubicBezTo>
                <a:cubicBezTo>
                  <a:pt x="830" y="0"/>
                  <a:pt x="830" y="0"/>
                  <a:pt x="83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20"/>
                  <a:pt x="0" y="46"/>
                </a:cubicBezTo>
                <a:cubicBezTo>
                  <a:pt x="0" y="1140"/>
                  <a:pt x="0" y="1140"/>
                  <a:pt x="0" y="1140"/>
                </a:cubicBezTo>
                <a:cubicBezTo>
                  <a:pt x="0" y="1165"/>
                  <a:pt x="18" y="1185"/>
                  <a:pt x="40" y="1185"/>
                </a:cubicBezTo>
                <a:cubicBezTo>
                  <a:pt x="830" y="1185"/>
                  <a:pt x="830" y="1185"/>
                  <a:pt x="830" y="1185"/>
                </a:cubicBezTo>
                <a:cubicBezTo>
                  <a:pt x="1419" y="1185"/>
                  <a:pt x="1419" y="1185"/>
                  <a:pt x="1419" y="1185"/>
                </a:cubicBezTo>
                <a:cubicBezTo>
                  <a:pt x="2209" y="1185"/>
                  <a:pt x="2209" y="1185"/>
                  <a:pt x="2209" y="1185"/>
                </a:cubicBezTo>
                <a:cubicBezTo>
                  <a:pt x="2232" y="1185"/>
                  <a:pt x="2250" y="1165"/>
                  <a:pt x="2250" y="1140"/>
                </a:cubicBezTo>
                <a:cubicBezTo>
                  <a:pt x="2250" y="46"/>
                  <a:pt x="2250" y="46"/>
                  <a:pt x="2250" y="46"/>
                </a:cubicBezTo>
                <a:cubicBezTo>
                  <a:pt x="2250" y="20"/>
                  <a:pt x="2232" y="0"/>
                  <a:pt x="2209" y="0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95" y="855134"/>
            <a:ext cx="10353762" cy="970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One Who Trusts in Earthly Riches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idx="1"/>
          </p:nvPr>
        </p:nvSpPr>
        <p:spPr>
          <a:xfrm>
            <a:off x="1041400" y="1981200"/>
            <a:ext cx="10098552" cy="3810000"/>
          </a:xfrm>
          <a:ln w="76200">
            <a:solidFill>
              <a:schemeClr val="accent2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3600" b="1" spc="600" dirty="0"/>
              <a:t>Psalm 49:6-20</a:t>
            </a:r>
          </a:p>
          <a:p>
            <a:pPr lvl="1">
              <a:buFontTx/>
              <a:buNone/>
              <a:defRPr/>
            </a:pPr>
            <a:r>
              <a:rPr lang="en-US" sz="3400" b="1" spc="300" dirty="0">
                <a:effectLst/>
              </a:rPr>
              <a:t>The </a:t>
            </a:r>
            <a:r>
              <a:rPr lang="en-US" sz="3400" b="1" i="1" spc="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</a:t>
            </a:r>
            <a:r>
              <a:rPr lang="en-US" sz="3400" b="1" spc="300" dirty="0">
                <a:effectLst/>
              </a:rPr>
              <a:t> of wealth (6-9)</a:t>
            </a:r>
          </a:p>
          <a:p>
            <a:pPr lvl="1">
              <a:buFontTx/>
              <a:buNone/>
              <a:defRPr/>
            </a:pPr>
            <a:r>
              <a:rPr lang="en-US" sz="3400" b="1" spc="300" dirty="0">
                <a:effectLst/>
              </a:rPr>
              <a:t>The </a:t>
            </a:r>
            <a:r>
              <a:rPr lang="en-US" sz="3400" b="1" i="1" spc="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limitlessness</a:t>
            </a:r>
            <a:r>
              <a:rPr lang="en-US" sz="3400" b="1" spc="300" dirty="0">
                <a:effectLst/>
              </a:rPr>
              <a:t> of death (10-14)</a:t>
            </a:r>
          </a:p>
          <a:p>
            <a:pPr lvl="1">
              <a:buFontTx/>
              <a:buNone/>
              <a:defRPr/>
            </a:pPr>
            <a:r>
              <a:rPr lang="en-US" sz="3400" b="1" spc="300" dirty="0">
                <a:effectLst/>
              </a:rPr>
              <a:t>The </a:t>
            </a:r>
            <a:r>
              <a:rPr lang="en-US" sz="3400" b="1" i="1" spc="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liberation</a:t>
            </a:r>
            <a:r>
              <a:rPr lang="en-US" sz="3400" b="1" spc="300" dirty="0">
                <a:effectLst/>
              </a:rPr>
              <a:t> from the grave (15-20)</a:t>
            </a:r>
            <a:endParaRPr lang="en-US" sz="3600" spc="300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817B5-C1BA-4782-8843-C4024F729071}"/>
              </a:ext>
            </a:extLst>
          </p:cNvPr>
          <p:cNvSpPr txBox="1"/>
          <p:nvPr/>
        </p:nvSpPr>
        <p:spPr>
          <a:xfrm>
            <a:off x="1143000" y="855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2290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536FA4E-0152-4E27-91DA-0FC22D1846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Picture 4" descr="A picture containing indoor, table, sitting, top&#10;&#10;Description generated with high confidence">
            <a:extLst>
              <a:ext uri="{FF2B5EF4-FFF2-40B4-BE49-F238E27FC236}">
                <a16:creationId xmlns:a16="http://schemas.microsoft.com/office/drawing/2014/main" id="{324602E9-0521-44B2-B223-6ECC6E40B3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8183" r="12299" b="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61CF68-7E4E-430E-B067-22486A6E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prstTxWarp prst="textPlain">
              <a:avLst/>
            </a:prstTxWarp>
            <a:normAutofit/>
          </a:bodyPr>
          <a:lstStyle/>
          <a:p>
            <a:pPr algn="l"/>
            <a:r>
              <a:rPr lang="en-US" sz="2800" spc="300">
                <a:latin typeface="Arial Black" panose="020B0A04020102020204" pitchFamily="34" charset="0"/>
              </a:rPr>
              <a:t>REALITIES</a:t>
            </a:r>
            <a:r>
              <a:rPr lang="en-US" sz="2800"/>
              <a:t> about </a:t>
            </a:r>
            <a:r>
              <a:rPr lang="en-US" sz="2800" spc="300">
                <a:latin typeface="Arial Black" panose="020B0A04020102020204" pitchFamily="34" charset="0"/>
              </a:rPr>
              <a:t>RI¢H</a:t>
            </a:r>
            <a:r>
              <a:rPr lang="en-US" sz="2800">
                <a:effectLst/>
                <a:latin typeface="Arial Black" panose="020B0A04020102020204" pitchFamily="34" charset="0"/>
              </a:rPr>
              <a:t>€</a:t>
            </a:r>
            <a:r>
              <a:rPr lang="en-US" sz="2800" spc="300">
                <a:latin typeface="Arial Black" panose="020B0A04020102020204" pitchFamily="34" charset="0"/>
              </a:rPr>
              <a:t>$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DCB9D-CC2B-4F21-840D-89DB8B64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857" y="1732449"/>
            <a:ext cx="3386624" cy="4973151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Can become a powerful temptation (1 Tim. 6:9)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person’s true life does not consist in the abundance of (Lk. 12:15; Rev. 2:9)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Any living person who makes gold his god honors that which he must separate (Psa. 49:17; 1 Tim. 6:7)</a:t>
            </a:r>
          </a:p>
        </p:txBody>
      </p:sp>
    </p:spTree>
    <p:extLst>
      <p:ext uri="{BB962C8B-B14F-4D97-AF65-F5344CB8AC3E}">
        <p14:creationId xmlns:p14="http://schemas.microsoft.com/office/powerpoint/2010/main" val="161527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536FA4E-0152-4E27-91DA-0FC22D1846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Picture 4" descr="A picture containing indoor, table, sitting, top&#10;&#10;Description generated with high confidence">
            <a:extLst>
              <a:ext uri="{FF2B5EF4-FFF2-40B4-BE49-F238E27FC236}">
                <a16:creationId xmlns:a16="http://schemas.microsoft.com/office/drawing/2014/main" id="{324602E9-0521-44B2-B223-6ECC6E40B3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8183" r="12299" b="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61CF68-7E4E-430E-B067-22486A6E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prstTxWarp prst="textPlain">
              <a:avLst/>
            </a:prstTxWarp>
            <a:normAutofit/>
          </a:bodyPr>
          <a:lstStyle/>
          <a:p>
            <a:pPr algn="l"/>
            <a:r>
              <a:rPr lang="en-US" sz="2800" spc="300">
                <a:latin typeface="Arial Black" panose="020B0A04020102020204" pitchFamily="34" charset="0"/>
              </a:rPr>
              <a:t>REALITIES</a:t>
            </a:r>
            <a:r>
              <a:rPr lang="en-US" sz="2800"/>
              <a:t> about </a:t>
            </a:r>
            <a:r>
              <a:rPr lang="en-US" sz="2800" spc="300">
                <a:latin typeface="Arial Black" panose="020B0A04020102020204" pitchFamily="34" charset="0"/>
              </a:rPr>
              <a:t>RI¢H</a:t>
            </a:r>
            <a:r>
              <a:rPr lang="en-US" sz="2800">
                <a:effectLst/>
                <a:latin typeface="Arial Black" panose="020B0A04020102020204" pitchFamily="34" charset="0"/>
              </a:rPr>
              <a:t>€</a:t>
            </a:r>
            <a:r>
              <a:rPr lang="en-US" sz="2800" spc="300">
                <a:latin typeface="Arial Black" panose="020B0A04020102020204" pitchFamily="34" charset="0"/>
              </a:rPr>
              <a:t>$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DCB9D-CC2B-4F21-840D-89DB8B64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857" y="1732449"/>
            <a:ext cx="3386624" cy="4973151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abundance of earthly riches cannot supply the smallest need of the soul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Death strips away all material accomplishments leaving only the soul standing before a jealous God—</a:t>
            </a:r>
            <a:r>
              <a:rPr lang="en-US" sz="2800" spc="-80" dirty="0"/>
              <a:t>Lk. 12:16-21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00A9D8-1029-428E-89D4-3574F61DB0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2330" y="228600"/>
            <a:ext cx="5200339" cy="731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D1A637-20FD-440D-A789-1A93EE8E0E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4002" y="1066800"/>
            <a:ext cx="721829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F0B0-B4E4-4133-9196-BF1901C9B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 8:12-21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BFFEA-3371-44B9-833B-BE9589E79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20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200" baseline="30000" dirty="0">
                <a:solidFill>
                  <a:schemeClr val="accent2"/>
                </a:solidFill>
              </a:rPr>
              <a:t>12</a:t>
            </a:r>
            <a:r>
              <a:rPr lang="en-US" sz="3200" dirty="0"/>
              <a:t>  I, wisdom, dwell with prudence, And find out knowledge and discretion. … </a:t>
            </a:r>
            <a:r>
              <a:rPr lang="en-US" sz="3200" baseline="30000" dirty="0">
                <a:solidFill>
                  <a:schemeClr val="accent2"/>
                </a:solidFill>
              </a:rPr>
              <a:t>17</a:t>
            </a:r>
            <a:r>
              <a:rPr lang="en-US" sz="3200" dirty="0"/>
              <a:t>  I love those who love me, And those who seek me diligently will find me. </a:t>
            </a:r>
            <a:r>
              <a:rPr lang="en-US" sz="3200" baseline="30000" dirty="0">
                <a:solidFill>
                  <a:schemeClr val="accent2"/>
                </a:solidFill>
              </a:rPr>
              <a:t>18</a:t>
            </a:r>
            <a:r>
              <a:rPr lang="en-US" sz="3200" dirty="0"/>
              <a:t>  </a:t>
            </a:r>
            <a:r>
              <a:rPr lang="en-US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Riches and honor are with me, Enduring riches and righteousness. </a:t>
            </a:r>
            <a:r>
              <a:rPr lang="en-US" sz="3200" baseline="30000" dirty="0">
                <a:solidFill>
                  <a:schemeClr val="accent2"/>
                </a:solidFill>
              </a:rPr>
              <a:t>19 </a:t>
            </a:r>
            <a:r>
              <a:rPr lang="en-US" sz="3200" dirty="0"/>
              <a:t> My fruit is better than gold, yes, than fine gold, And my revenue than choice silver. </a:t>
            </a:r>
            <a:r>
              <a:rPr lang="en-US" sz="3200" baseline="30000" dirty="0">
                <a:solidFill>
                  <a:schemeClr val="accent2"/>
                </a:solidFill>
              </a:rPr>
              <a:t>20</a:t>
            </a:r>
            <a:r>
              <a:rPr lang="en-US" sz="3200" dirty="0"/>
              <a:t>  I traverse the way of righteousness, In the midst of the paths of justice, </a:t>
            </a:r>
            <a:r>
              <a:rPr lang="en-US" sz="3200" baseline="30000" dirty="0">
                <a:solidFill>
                  <a:schemeClr val="accent2"/>
                </a:solidFill>
              </a:rPr>
              <a:t>21</a:t>
            </a:r>
            <a:r>
              <a:rPr lang="en-US" sz="3200" dirty="0"/>
              <a:t>  That I may cause those who love me to inherit wealth, That I may fill their treasuries.</a:t>
            </a:r>
          </a:p>
        </p:txBody>
      </p:sp>
    </p:spTree>
    <p:extLst>
      <p:ext uri="{BB962C8B-B14F-4D97-AF65-F5344CB8AC3E}">
        <p14:creationId xmlns:p14="http://schemas.microsoft.com/office/powerpoint/2010/main" val="2496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ADBEFA-EE9C-49FA-A93A-190F92CA7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9440034" cy="1828801"/>
          </a:xfrm>
        </p:spPr>
        <p:txBody>
          <a:bodyPr/>
          <a:lstStyle/>
          <a:p>
            <a:r>
              <a:rPr lang="en-US" dirty="0"/>
              <a:t>How Might We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F3F1CF-A5CA-4E94-82DB-B78BB8CDF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057399"/>
            <a:ext cx="9440034" cy="1049867"/>
          </a:xfrm>
        </p:spPr>
        <p:txBody>
          <a:bodyPr>
            <a:normAutofit/>
          </a:bodyPr>
          <a:lstStyle/>
          <a:p>
            <a:r>
              <a:rPr lang="en-US" sz="4800" spc="600" dirty="0">
                <a:solidFill>
                  <a:schemeClr val="accent1">
                    <a:lumMod val="75000"/>
                  </a:schemeClr>
                </a:solidFill>
              </a:rPr>
              <a:t>PLAY THE FOOL TODAY?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432F4F-7660-45FF-86FB-F5C0860ACE44}"/>
              </a:ext>
            </a:extLst>
          </p:cNvPr>
          <p:cNvSpPr txBox="1"/>
          <p:nvPr/>
        </p:nvSpPr>
        <p:spPr>
          <a:xfrm>
            <a:off x="1676400" y="3657600"/>
            <a:ext cx="906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Mixing Moses’ Law into Gospel Law – Galatians 3:1-3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Despising a Father’s Instruction – Proverbs 15:5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Hearing and Doing Nothing – Matthew 7:24-27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Being Wise in Your Own Eyes – Proverbs 26:12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noProof="0" dirty="0">
                <a:solidFill>
                  <a:prstClr val="white"/>
                </a:solidFill>
                <a:latin typeface="Calisto MT" panose="02040603050505030304"/>
              </a:rPr>
              <a:t>Trusting in Earthly Riches – Psalm 49:6-20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9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5469</TotalTime>
  <Words>342</Words>
  <Application>Microsoft Office PowerPoint</Application>
  <PresentationFormat>Widescreen</PresentationFormat>
  <Paragraphs>37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Calisto MT</vt:lpstr>
      <vt:lpstr>Trebuchet MS</vt:lpstr>
      <vt:lpstr>Wingdings 2</vt:lpstr>
      <vt:lpstr>Slate</vt:lpstr>
      <vt:lpstr>I Have Played The Fool</vt:lpstr>
      <vt:lpstr>How Might We</vt:lpstr>
      <vt:lpstr>PowerPoint Presentation</vt:lpstr>
      <vt:lpstr>PowerPoint Presentation</vt:lpstr>
      <vt:lpstr>One Who Trusts in Earthly Riches</vt:lpstr>
      <vt:lpstr>REALITIES about RI¢H€$</vt:lpstr>
      <vt:lpstr>REALITIES about RI¢H€$</vt:lpstr>
      <vt:lpstr>Proverbs 8:12-21</vt:lpstr>
      <vt:lpstr>How Might We</vt:lpstr>
    </vt:vector>
  </TitlesOfParts>
  <Company>The Long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Have Played The Fool</dc:title>
  <dc:creator>Steven J. Wallace</dc:creator>
  <cp:lastModifiedBy>Steven J. Wallace</cp:lastModifiedBy>
  <cp:revision>79</cp:revision>
  <cp:lastPrinted>2012-03-25T19:14:21Z</cp:lastPrinted>
  <dcterms:created xsi:type="dcterms:W3CDTF">2009-08-21T01:20:31Z</dcterms:created>
  <dcterms:modified xsi:type="dcterms:W3CDTF">2018-04-30T02:15:28Z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