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3" r:id="rId2"/>
  </p:sldMasterIdLst>
  <p:notesMasterIdLst>
    <p:notesMasterId r:id="rId39"/>
  </p:notesMasterIdLst>
  <p:sldIdLst>
    <p:sldId id="321" r:id="rId3"/>
    <p:sldId id="293" r:id="rId4"/>
    <p:sldId id="260" r:id="rId5"/>
    <p:sldId id="294" r:id="rId6"/>
    <p:sldId id="275" r:id="rId7"/>
    <p:sldId id="296" r:id="rId8"/>
    <p:sldId id="295" r:id="rId9"/>
    <p:sldId id="297" r:id="rId10"/>
    <p:sldId id="319" r:id="rId11"/>
    <p:sldId id="257" r:id="rId12"/>
    <p:sldId id="298" r:id="rId13"/>
    <p:sldId id="299" r:id="rId14"/>
    <p:sldId id="300" r:id="rId15"/>
    <p:sldId id="318" r:id="rId16"/>
    <p:sldId id="288" r:id="rId17"/>
    <p:sldId id="301" r:id="rId18"/>
    <p:sldId id="302" r:id="rId19"/>
    <p:sldId id="304" r:id="rId20"/>
    <p:sldId id="303" r:id="rId21"/>
    <p:sldId id="305" r:id="rId22"/>
    <p:sldId id="306" r:id="rId23"/>
    <p:sldId id="307" r:id="rId24"/>
    <p:sldId id="308" r:id="rId25"/>
    <p:sldId id="317" r:id="rId26"/>
    <p:sldId id="289" r:id="rId27"/>
    <p:sldId id="316" r:id="rId28"/>
    <p:sldId id="290" r:id="rId29"/>
    <p:sldId id="315" r:id="rId30"/>
    <p:sldId id="291" r:id="rId31"/>
    <p:sldId id="309" r:id="rId32"/>
    <p:sldId id="311" r:id="rId33"/>
    <p:sldId id="310" r:id="rId34"/>
    <p:sldId id="312" r:id="rId35"/>
    <p:sldId id="314" r:id="rId36"/>
    <p:sldId id="292" r:id="rId37"/>
    <p:sldId id="287" r:id="rId38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Arial Rounded MT Bold" panose="020F0704030504030204" pitchFamily="3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omic Sans MS" panose="030F0702030302020204" pitchFamily="66" charset="0"/>
      <p:regular r:id="rId49"/>
      <p:bold r:id="rId50"/>
      <p:italic r:id="rId51"/>
      <p:boldItalic r:id="rId52"/>
    </p:embeddedFont>
    <p:embeddedFont>
      <p:font typeface="Franklin Gothic Book" panose="020B0503020102020204" pitchFamily="34" charset="0"/>
      <p:regular r:id="rId53"/>
      <p:italic r:id="rId54"/>
    </p:embeddedFont>
    <p:embeddedFont>
      <p:font typeface="Franklin Gothic Medium" panose="020B0603020102020204" pitchFamily="34" charset="0"/>
      <p:regular r:id="rId55"/>
      <p:italic r:id="rId56"/>
    </p:embeddedFont>
    <p:embeddedFont>
      <p:font typeface="Tahoma" panose="020B0604030504040204" pitchFamily="34" charset="0"/>
      <p:regular r:id="rId57"/>
      <p:bold r:id="rId58"/>
    </p:embeddedFont>
    <p:embeddedFont>
      <p:font typeface="Tempus Sans ITC" panose="04020404030D07020202" pitchFamily="82" charset="0"/>
      <p:regular r:id="rId59"/>
    </p:embeddedFont>
    <p:embeddedFont>
      <p:font typeface="Wingdings 2" panose="05020102010507070707" pitchFamily="18" charset="2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B5A0-C92D-4F5B-A6B6-55E0948961B0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324DD-452A-43BE-8CE1-99B2C052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4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4770B6E7-5DD9-4481-9A4B-BBE290F1D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34F65-E806-4D04-8016-35ED43986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42216-AF88-4CB2-A41B-0D2646E02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BF5E1-96AF-435D-9661-8E3F9FF30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87146EE-41F4-4D68-BEC1-2106CCCA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397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E2CB1-3349-4742-B5DC-FF9AD6B17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CB313-7C31-4F78-B5A9-BD04A4557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708C6-097D-463E-BC29-39FBF98E8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DE67E0A-268A-426B-9F00-CA6DCFB03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177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464F6-6AAC-4C93-9C8F-ABC09092D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C2BFB-C8A0-4AC2-A2B9-30FD6DA5D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AFA14-DCCC-43A2-A178-8939EB268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89F9E39-A2E2-4E9B-944B-7BCB1BE3A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530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A8F5C4D-0EBA-4385-9B99-B7B06804B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F492205-7D33-40CD-BF17-CDFAD32DA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737AB7C-8F6B-4CB5-80B3-A0A621172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F0995B4-699D-4464-9FDD-EB7E99536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1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D8D575-381A-4875-B5A9-5E7C21857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5CBB72-22CA-46BE-8607-B624CD603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ABCC7-4934-4280-AFF5-A85F9056C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718003-DB2A-4DBF-8987-9E1C000E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511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8F712D-6F05-46BB-A3B6-3D0909D7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76651A-8CA8-4CC8-88A7-420F4A25C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0412BF-729C-4508-B219-5EF84E83D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9DEBC534-DA84-46DD-B526-9D9989DBF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18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35A019-7A54-4AC7-BCF1-3BE75FED9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A1DC4A-D571-48B1-835D-6C901ADB4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729FE3-0F08-4590-89E4-0A5BBE2B0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4437D63-76A2-45EF-87B0-F2A518132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992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52D253E-D7BA-4F45-9A86-84C44438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0AED556-B865-425F-AA88-974DB720E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A5B0379-51D0-4FA1-B29F-1E4221162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160DA3E-7AEA-4487-AF81-EA0A2321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9425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DA2CDEA-FC78-4355-AC1B-E642DA6E0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52113579-D427-4ECE-97D0-BDB22F7A9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705F797-BBA9-44E4-8C78-849364162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5525F6-1C32-41C4-8B78-A27FE7D6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3495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EC5E4-B5FB-4674-A0B4-180D737ED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212DF-0DA8-4289-AC90-58E5EB08B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F0EB3-D2E8-421D-977F-653A5DBCE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7A8B957-FC08-462C-98A1-679A2C49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40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FD7691-F1C6-4352-83FA-0CF996BB8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20DF2-E95A-4502-9A0B-32AB75E72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55766-8237-47F8-83CF-587BAB437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EA10BA8-192D-40C1-B4D6-73979159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437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C23C00-0228-4533-A858-9635FC2C0764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503C59-846F-4906-AC67-16389157B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82D285A-3FAF-4D81-B342-8E7255806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5E528-DB67-4518-AAE9-1094C44F2B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402AD1-58E9-4D6B-95D1-41493B4611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14626-FD8D-40F6-996C-96FB83C54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FBE8-E492-4806-B7B0-74398337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2.wmf"/><Relationship Id="rId9" Type="http://schemas.openxmlformats.org/officeDocument/2006/relationships/hyperlink" Target="http://www.google.com/imgres?imgurl=http://library.thinkquest.org/05aug/02016/images/C_methodist_flame.gif&amp;imgrefurl=http://library.thinkquest.org/05aug/02016/c_symbols.htm&amp;h=250&amp;w=150&amp;sz=13&amp;tbnid=7WjtelcFVk4AWM:&amp;tbnh=111&amp;tbnw=67&amp;prev=/images?q=methodist+symbol&amp;usg=__Xoc1VlY6NhvYeci86z7OKSpMDik=&amp;ei=WG58Sr_cCoTssQPHorDvCg&amp;sa=X&amp;oi=image_result&amp;resnum=3&amp;ct=image" TargetMode="External"/><Relationship Id="rId14" Type="http://schemas.openxmlformats.org/officeDocument/2006/relationships/image" Target="../media/image2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21" Type="http://schemas.openxmlformats.org/officeDocument/2006/relationships/image" Target="../media/image9.pn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png"/><Relationship Id="rId20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1.jpeg"/><Relationship Id="rId23" Type="http://schemas.openxmlformats.org/officeDocument/2006/relationships/image" Target="../media/image11.png"/><Relationship Id="rId10" Type="http://schemas.openxmlformats.org/officeDocument/2006/relationships/image" Target="../media/image16.jpeg"/><Relationship Id="rId19" Type="http://schemas.openxmlformats.org/officeDocument/2006/relationships/image" Target="../media/image8.png"/><Relationship Id="rId4" Type="http://schemas.openxmlformats.org/officeDocument/2006/relationships/image" Target="../media/image12.wmf"/><Relationship Id="rId9" Type="http://schemas.openxmlformats.org/officeDocument/2006/relationships/hyperlink" Target="http://www.google.com/imgres?imgurl=http://library.thinkquest.org/05aug/02016/images/C_methodist_flame.gif&amp;imgrefurl=http://library.thinkquest.org/05aug/02016/c_symbols.htm&amp;h=250&amp;w=150&amp;sz=13&amp;tbnid=7WjtelcFVk4AWM:&amp;tbnh=111&amp;tbnw=67&amp;prev=/images?q=methodist+symbol&amp;usg=__Xoc1VlY6NhvYeci86z7OKSpMDik=&amp;ei=WG58Sr_cCoTssQPHorDvCg&amp;sa=X&amp;oi=image_result&amp;resnum=3&amp;ct=image" TargetMode="External"/><Relationship Id="rId14" Type="http://schemas.openxmlformats.org/officeDocument/2006/relationships/image" Target="../media/image20.gif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EB584-94C2-4BCB-99C6-169C172C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243683" y="241430"/>
            <a:ext cx="2897012" cy="176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3C869CE1-7EFC-4452-98F8-AF881C9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607" y="685901"/>
            <a:ext cx="548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kern="0" dirty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C8157C4-416C-4E8F-BC60-364E1F74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23" y="2073390"/>
            <a:ext cx="6330554" cy="28478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defTabSz="68580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400" b="1" u="sng" kern="0" dirty="0">
                <a:solidFill>
                  <a:srgbClr val="000000"/>
                </a:solidFill>
                <a:cs typeface="Arial" panose="020B0604020202020204" pitchFamily="34" charset="0"/>
              </a:rPr>
              <a:t>Saturday</a:t>
            </a:r>
            <a:r>
              <a:rPr lang="en-US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– </a:t>
            </a:r>
            <a:r>
              <a:rPr lang="en-US" altLang="en-US" sz="2400" i="1" kern="0" dirty="0">
                <a:solidFill>
                  <a:srgbClr val="000000"/>
                </a:solidFill>
                <a:cs typeface="Arial" panose="020B0604020202020204" pitchFamily="34" charset="0"/>
              </a:rPr>
              <a:t>Bible Authority</a:t>
            </a:r>
          </a:p>
          <a:p>
            <a:pPr marL="342900" indent="-342900" defTabSz="68580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u="sng" dirty="0"/>
              <a:t>Sunday Class </a:t>
            </a:r>
            <a:r>
              <a:rPr lang="en-US" sz="2400" dirty="0"/>
              <a:t>– </a:t>
            </a:r>
            <a:r>
              <a:rPr lang="en-US" sz="2400" i="1" dirty="0"/>
              <a:t>Believing God</a:t>
            </a:r>
          </a:p>
          <a:p>
            <a:pPr marL="342900" indent="-342900" defTabSz="68580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u="sng" dirty="0"/>
              <a:t>Sunday AM </a:t>
            </a:r>
            <a:r>
              <a:rPr lang="en-US" sz="2400" dirty="0"/>
              <a:t>– </a:t>
            </a:r>
            <a:r>
              <a:rPr lang="en-US" sz="2400" i="1" dirty="0"/>
              <a:t>Selling and Stirring</a:t>
            </a:r>
          </a:p>
          <a:p>
            <a:pPr marL="342900" indent="-342900" defTabSz="68580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u="sng" dirty="0"/>
              <a:t>Sunday PM </a:t>
            </a:r>
            <a:r>
              <a:rPr lang="en-US" sz="2400" dirty="0"/>
              <a:t>– </a:t>
            </a:r>
            <a:r>
              <a:rPr lang="en-US" sz="2400" i="1" dirty="0"/>
              <a:t>The Peace of God</a:t>
            </a:r>
          </a:p>
          <a:p>
            <a:pPr marL="342900" indent="-342900" defTabSz="68580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u="sng" dirty="0"/>
              <a:t>Monday</a:t>
            </a:r>
            <a:r>
              <a:rPr lang="en-US" sz="2400" dirty="0"/>
              <a:t> – </a:t>
            </a:r>
            <a:r>
              <a:rPr lang="en-US" sz="2400" i="1" dirty="0"/>
              <a:t>The Conversion of 3,000</a:t>
            </a:r>
          </a:p>
          <a:p>
            <a:pPr marL="342900" indent="-342900" defTabSz="68580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u="sng" dirty="0"/>
              <a:t>Tuesday</a:t>
            </a:r>
            <a:r>
              <a:rPr lang="en-US" sz="2400" dirty="0"/>
              <a:t> – </a:t>
            </a:r>
            <a:r>
              <a:rPr lang="en-US" sz="2400" i="1" dirty="0"/>
              <a:t>The Seduction of Joseph</a:t>
            </a:r>
          </a:p>
          <a:p>
            <a:pPr marL="342900" indent="-342900" defTabSz="68580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u="sng" dirty="0"/>
              <a:t>Wednesday</a:t>
            </a:r>
            <a:r>
              <a:rPr lang="en-US" sz="2400" dirty="0"/>
              <a:t> – </a:t>
            </a:r>
            <a:r>
              <a:rPr lang="en-US" sz="2400" i="1" dirty="0"/>
              <a:t>The Wayward Son Comes Home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00038" indent="-300038" algn="ctr" defTabSz="685800">
              <a:buFont typeface="+mj-lt"/>
              <a:buAutoNum type="romanUcPeriod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50" y="106958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Bible speaks of “one faith” – not “faiths”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7350" y="1714500"/>
            <a:ext cx="5943600" cy="2669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Eph 4:4-6</a:t>
            </a:r>
          </a:p>
          <a:p>
            <a:pPr algn="ctr"/>
            <a:endParaRPr lang="en-US" sz="75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There is one body and one Spirit, just as you were called in one hope of your calling;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276600" y="3486150"/>
            <a:ext cx="1143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08043"/>
            <a:ext cx="689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Bible speaks of “one faith” – not “faiths”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“One faith” means “only one faith”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" y="2155254"/>
            <a:ext cx="4343400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Eph 4:4-6</a:t>
            </a:r>
          </a:p>
          <a:p>
            <a:pPr algn="ctr"/>
            <a:endParaRPr lang="en-US" sz="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 There is one body and one Spirit, just as you were called in one hope of your calling;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973401"/>
            <a:ext cx="47434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“</a:t>
            </a:r>
            <a:r>
              <a:rPr lang="en-US" sz="2200" b="1" dirty="0">
                <a:solidFill>
                  <a:srgbClr val="0070C0"/>
                </a:solidFill>
              </a:rPr>
              <a:t>One Spirit</a:t>
            </a:r>
            <a:r>
              <a:rPr lang="en-US" sz="2200" b="1" dirty="0"/>
              <a:t>” 	- Many spirits?</a:t>
            </a:r>
          </a:p>
          <a:p>
            <a:r>
              <a:rPr lang="en-US" sz="2200" b="1" dirty="0"/>
              <a:t>		- Only one Spirit?</a:t>
            </a:r>
          </a:p>
          <a:p>
            <a:endParaRPr lang="en-US" sz="800" b="1" dirty="0"/>
          </a:p>
          <a:p>
            <a:r>
              <a:rPr lang="en-US" sz="2200" b="1" dirty="0"/>
              <a:t>“</a:t>
            </a:r>
            <a:r>
              <a:rPr lang="en-US" sz="2200" b="1" dirty="0">
                <a:solidFill>
                  <a:srgbClr val="0070C0"/>
                </a:solidFill>
              </a:rPr>
              <a:t>One Lord</a:t>
            </a:r>
            <a:r>
              <a:rPr lang="en-US" sz="2200" b="1" dirty="0"/>
              <a:t>”	- Many Lords?</a:t>
            </a:r>
          </a:p>
          <a:p>
            <a:r>
              <a:rPr lang="en-US" sz="2200" b="1" dirty="0"/>
              <a:t>		- Only one Lord?</a:t>
            </a:r>
          </a:p>
          <a:p>
            <a:endParaRPr lang="en-US" sz="800" b="1" dirty="0"/>
          </a:p>
          <a:p>
            <a:r>
              <a:rPr lang="en-US" sz="2200" b="1" dirty="0"/>
              <a:t>“</a:t>
            </a:r>
            <a:r>
              <a:rPr lang="en-US" sz="2200" b="1" dirty="0">
                <a:solidFill>
                  <a:srgbClr val="0070C0"/>
                </a:solidFill>
              </a:rPr>
              <a:t>One God</a:t>
            </a:r>
            <a:r>
              <a:rPr lang="en-US" sz="2200" b="1" dirty="0"/>
              <a:t>”	- Many gods?</a:t>
            </a:r>
          </a:p>
          <a:p>
            <a:r>
              <a:rPr lang="en-US" sz="2200" b="1" dirty="0"/>
              <a:t>		- Only one God?</a:t>
            </a:r>
          </a:p>
          <a:p>
            <a:endParaRPr lang="en-US" sz="800" b="1" dirty="0"/>
          </a:p>
          <a:p>
            <a:r>
              <a:rPr lang="en-US" sz="2200" b="1" dirty="0"/>
              <a:t>“</a:t>
            </a:r>
            <a:r>
              <a:rPr lang="en-US" sz="2200" b="1" dirty="0">
                <a:solidFill>
                  <a:srgbClr val="0070C0"/>
                </a:solidFill>
              </a:rPr>
              <a:t>One Faith</a:t>
            </a:r>
            <a:r>
              <a:rPr lang="en-US" sz="2200" b="1" dirty="0"/>
              <a:t>”	- Many faiths?</a:t>
            </a:r>
          </a:p>
          <a:p>
            <a:r>
              <a:rPr lang="en-US" sz="2200" b="1" dirty="0"/>
              <a:t>		- Only one faith?</a:t>
            </a:r>
          </a:p>
        </p:txBody>
      </p:sp>
      <p:sp>
        <p:nvSpPr>
          <p:cNvPr id="6" name="Bevel 2">
            <a:extLst>
              <a:ext uri="{FF2B5EF4-FFF2-40B4-BE49-F238E27FC236}">
                <a16:creationId xmlns:a16="http://schemas.microsoft.com/office/drawing/2014/main" id="{F5DDD38D-9CB7-415D-B3CF-7FCD3C647264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00038" indent="-300038" algn="ctr" defTabSz="685800">
              <a:buFont typeface="+mj-lt"/>
              <a:buAutoNum type="romanUcPeriod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There Is One Faith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758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Bible speaks of “one faith” – not “faiths”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“One faith” means “only one faith”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Context of unity</a:t>
            </a:r>
          </a:p>
        </p:txBody>
      </p:sp>
      <p:sp>
        <p:nvSpPr>
          <p:cNvPr id="4" name="Bevel 2">
            <a:extLst>
              <a:ext uri="{FF2B5EF4-FFF2-40B4-BE49-F238E27FC236}">
                <a16:creationId xmlns:a16="http://schemas.microsoft.com/office/drawing/2014/main" id="{1E5C30F8-0FE0-4A86-93F2-2AAD4F653CF0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00038" indent="-300038" algn="ctr" defTabSz="685800">
              <a:buFont typeface="+mj-lt"/>
              <a:buAutoNum type="romanUcPeriod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There Is One Faith</a:t>
            </a:r>
          </a:p>
        </p:txBody>
      </p: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0064"/>
            <a:ext cx="8686800" cy="4154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Eph. 4:1-6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 I, therefore, the prisoner of the Lord, beseech you to walk worthy of the calling with which you were called,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with all lowliness and gentleness, with longsuffering, bearing with one another in love,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endeavoring to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keep the 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Spirit in the bond of peace.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There is one body and one Spirit, just as you were called in one hope of your calling;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424815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 “One faith” is essential to unity!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“Many faiths” – creates division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1546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1219200" y="1562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300038"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1219200" y="2133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2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</p:spTree>
    <p:extLst>
      <p:ext uri="{BB962C8B-B14F-4D97-AF65-F5344CB8AC3E}">
        <p14:creationId xmlns:p14="http://schemas.microsoft.com/office/powerpoint/2010/main" val="51292910"/>
      </p:ext>
    </p:extLst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858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Cain’s offering was not accepted</a:t>
            </a:r>
          </a:p>
        </p:txBody>
      </p:sp>
      <p:sp>
        <p:nvSpPr>
          <p:cNvPr id="5" name="Bevel 2">
            <a:extLst>
              <a:ext uri="{FF2B5EF4-FFF2-40B4-BE49-F238E27FC236}">
                <a16:creationId xmlns:a16="http://schemas.microsoft.com/office/drawing/2014/main" id="{3B461239-26BE-499E-8D62-CE6FD7B94859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2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One Can Be Religious &amp;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762000" y="438150"/>
            <a:ext cx="7620000" cy="39087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</a:rPr>
              <a:t>Gen 4:3-5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3 And in the process of time it came to pass that Cain brought an offering of the fruit of the ground to the LORD.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4 Abel also brought of the firstborn of his flock and of their fat. And the LORD respected Abel and his offering,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5 but He did not respect Cain and his offering. And Cain was very angry, and his countenance fell. </a:t>
            </a: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572000" y="114300"/>
            <a:ext cx="0" cy="285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825819" y="136759"/>
            <a:ext cx="2343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>
                <a:solidFill>
                  <a:schemeClr val="tx2"/>
                </a:solidFill>
                <a:latin typeface="Times New Roman" pitchFamily="18" charset="0"/>
              </a:rPr>
              <a:t>Cain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894861" y="135878"/>
            <a:ext cx="2343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>
                <a:solidFill>
                  <a:schemeClr val="tx2"/>
                </a:solidFill>
                <a:latin typeface="Times New Roman" pitchFamily="18" charset="0"/>
              </a:rPr>
              <a:t>Abel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756782" y="903720"/>
            <a:ext cx="234315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“Fruit of ground”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385681" y="942240"/>
            <a:ext cx="367665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“firstborn of his flock”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4894861" y="2065744"/>
            <a:ext cx="3485160" cy="103940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Respected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838200" y="2057400"/>
            <a:ext cx="3448050" cy="10477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Not Respect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372100" y="3200400"/>
            <a:ext cx="2552700" cy="8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“By Faith”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(Heb. 11:4)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850790" y="3285508"/>
            <a:ext cx="312420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Not: “By Faith”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4454B9-BDD1-4903-88AD-CB49A9271DF2}"/>
              </a:ext>
            </a:extLst>
          </p:cNvPr>
          <p:cNvGrpSpPr/>
          <p:nvPr/>
        </p:nvGrpSpPr>
        <p:grpSpPr>
          <a:xfrm>
            <a:off x="5257800" y="3919709"/>
            <a:ext cx="2966396" cy="1520688"/>
            <a:chOff x="5314950" y="5334000"/>
            <a:chExt cx="3020410" cy="1622072"/>
          </a:xfrm>
        </p:grpSpPr>
        <p:pic>
          <p:nvPicPr>
            <p:cNvPr id="17" name="Picture 6" descr="Image result for open bible clipart">
              <a:extLst>
                <a:ext uri="{FF2B5EF4-FFF2-40B4-BE49-F238E27FC236}">
                  <a16:creationId xmlns:a16="http://schemas.microsoft.com/office/drawing/2014/main" id="{BF38AEF3-D394-4790-AAB3-176F162EB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5334000"/>
              <a:ext cx="3020410" cy="162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712C07-4497-4EE0-918F-5CF26565E6D5}"/>
                </a:ext>
              </a:extLst>
            </p:cNvPr>
            <p:cNvSpPr txBox="1"/>
            <p:nvPr/>
          </p:nvSpPr>
          <p:spPr>
            <a:xfrm>
              <a:off x="5867400" y="5578846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Word of God</a:t>
              </a:r>
            </a:p>
            <a:p>
              <a:pPr algn="ctr"/>
              <a:r>
                <a:rPr lang="en-US" sz="2400" b="1" dirty="0"/>
                <a:t>(Rom. 10:17)</a:t>
              </a:r>
            </a:p>
          </p:txBody>
        </p:sp>
      </p:grpSp>
      <p:pic>
        <p:nvPicPr>
          <p:cNvPr id="19" name="Picture 2" descr="Image result for lamb clipart">
            <a:extLst>
              <a:ext uri="{FF2B5EF4-FFF2-40B4-BE49-F238E27FC236}">
                <a16:creationId xmlns:a16="http://schemas.microsoft.com/office/drawing/2014/main" id="{FB8BA67A-1F92-4D98-BAD6-211B77B8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00" y="85903"/>
            <a:ext cx="1641141" cy="16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wheat clipart">
            <a:extLst>
              <a:ext uri="{FF2B5EF4-FFF2-40B4-BE49-F238E27FC236}">
                <a16:creationId xmlns:a16="http://schemas.microsoft.com/office/drawing/2014/main" id="{699CD21D-371C-4B5B-BC47-8D318E9C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5" y="27539"/>
            <a:ext cx="1945518" cy="18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animBg="1"/>
      <p:bldP spid="90124" grpId="0" animBg="1"/>
      <p:bldP spid="90129" grpId="0"/>
      <p:bldP spid="90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2395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Cain’s offering was not accepted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/>
              <a:t>Nadab</a:t>
            </a:r>
            <a:r>
              <a:rPr lang="en-US" sz="2800" dirty="0"/>
              <a:t> &amp; </a:t>
            </a:r>
            <a:r>
              <a:rPr lang="en-US" sz="2800" dirty="0" err="1"/>
              <a:t>Abihu’s</a:t>
            </a:r>
            <a:r>
              <a:rPr lang="en-US" sz="2800" dirty="0"/>
              <a:t> sacrifice did not please God</a:t>
            </a:r>
          </a:p>
        </p:txBody>
      </p:sp>
      <p:sp>
        <p:nvSpPr>
          <p:cNvPr id="5" name="Bevel 2">
            <a:extLst>
              <a:ext uri="{FF2B5EF4-FFF2-40B4-BE49-F238E27FC236}">
                <a16:creationId xmlns:a16="http://schemas.microsoft.com/office/drawing/2014/main" id="{A17E96A0-B5E9-47C7-B6FB-9A546DDB6565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2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One Can Be Religious &amp;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352800" y="209951"/>
            <a:ext cx="5562600" cy="41549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</a:rPr>
              <a:t>Lev 10:1-2</a:t>
            </a:r>
          </a:p>
          <a:p>
            <a:pPr algn="ctr"/>
            <a:endParaRPr lang="en-US" sz="24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1 Then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Abihu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, the sons of Aaron, each took his censer and put fire in it, put incense on it, and offered profane fire before the LORD, which He had not commanded them.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2 So fire went out from the LORD and devoured them, and they died before the LORD.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38200" y="440055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“…offered unauthorized fire…” (NIV)</a:t>
            </a:r>
          </a:p>
        </p:txBody>
      </p:sp>
      <p:pic>
        <p:nvPicPr>
          <p:cNvPr id="58370" name="Picture 2" descr="http://3.bp.blogspot.com/_3wj0wfke40g/RwpIne3NmJI/AAAAAAAAAfM/DzVs36gNa50/s400/Nad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052572" cy="3468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7350" y="571500"/>
            <a:ext cx="5829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“My Faith” – “Your Faith”</a:t>
            </a:r>
          </a:p>
        </p:txBody>
      </p:sp>
      <p:pic>
        <p:nvPicPr>
          <p:cNvPr id="7" name="Picture 11" descr="C:\Documents and Settings\Donnie\Local Settings\Temporary Internet Files\Content.IE5\TNDCW2JQ\MCj043262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43050" y="628650"/>
            <a:ext cx="1200150" cy="1200150"/>
          </a:xfrm>
          <a:prstGeom prst="rect">
            <a:avLst/>
          </a:prstGeom>
          <a:noFill/>
        </p:spPr>
      </p:pic>
      <p:pic>
        <p:nvPicPr>
          <p:cNvPr id="10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28650"/>
            <a:ext cx="1285875" cy="1285875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1200150" y="3028950"/>
            <a:ext cx="6686550" cy="1371600"/>
            <a:chOff x="0" y="4495800"/>
            <a:chExt cx="8915400" cy="1828800"/>
          </a:xfrm>
        </p:grpSpPr>
        <p:pic>
          <p:nvPicPr>
            <p:cNvPr id="6" name="Picture 12" descr="C:\Documents and Settings\Donnie\Local Settings\Temporary Internet Files\Content.IE5\7ZVCNS1P\MCj043260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86600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8" name="Picture 13" descr="C:\Documents and Settings\Donnie\Local Settings\Temporary Internet Files\Content.IE5\L1V11MNQ\MCj043161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316038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9" name="Picture 14" descr="C:\Documents and Settings\Donnie\Local Settings\Temporary Internet Files\Content.IE5\7ZVCNS1P\MCj0431601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252914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1" name="Picture 16" descr="C:\Documents and Settings\Donnie\Local Settings\Temporary Internet Files\Content.IE5\3J0W0GQY\MCj043262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784476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2" name="Picture 17" descr="C:\Documents and Settings\Donnie\Local Settings\Temporary Internet Files\Content.IE5\TNDCW2JQ\MCj043261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721352" y="4598988"/>
              <a:ext cx="1725612" cy="1725612"/>
            </a:xfrm>
            <a:prstGeom prst="rect">
              <a:avLst/>
            </a:prstGeom>
            <a:noFill/>
          </p:spPr>
        </p:pic>
        <p:pic>
          <p:nvPicPr>
            <p:cNvPr id="13" name="Picture 18" descr="C:\Documents and Settings\Donnie\Local Settings\Temporary Internet Files\Content.IE5\E51G5CIU\MCj0432622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4648200"/>
              <a:ext cx="1676400" cy="1676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543050" y="2171700"/>
            <a:ext cx="5829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“People of Different Faiths”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8585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Cain’s offering was not accepted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/>
              <a:t>Nadab</a:t>
            </a:r>
            <a:r>
              <a:rPr lang="en-US" sz="2800" dirty="0"/>
              <a:t> &amp; </a:t>
            </a:r>
            <a:r>
              <a:rPr lang="en-US" sz="2800" dirty="0" err="1"/>
              <a:t>Abihu’s</a:t>
            </a:r>
            <a:r>
              <a:rPr lang="en-US" sz="2800" dirty="0"/>
              <a:t> sacrifice did not please God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/>
              <a:t>Uzzah’s</a:t>
            </a:r>
            <a:r>
              <a:rPr lang="en-US" sz="2800" dirty="0"/>
              <a:t> attempt to “help” the ark angered the Lord</a:t>
            </a:r>
          </a:p>
        </p:txBody>
      </p:sp>
      <p:sp>
        <p:nvSpPr>
          <p:cNvPr id="5" name="Bevel 2">
            <a:extLst>
              <a:ext uri="{FF2B5EF4-FFF2-40B4-BE49-F238E27FC236}">
                <a16:creationId xmlns:a16="http://schemas.microsoft.com/office/drawing/2014/main" id="{06CF052A-1CF7-421B-B111-9A0B58162918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2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One Can Be Religious &amp;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19150"/>
            <a:ext cx="8686800" cy="42165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Samuel 6:1-11</a:t>
            </a:r>
          </a:p>
          <a:p>
            <a:pPr algn="ctr"/>
            <a:endParaRPr lang="en-US" sz="1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And David arose and went with all the people who were with him from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Baale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Judah to bring up from there the ark of God, whose name is called by the Name, the LORD of Hosts, who dwells between the cherubim.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So they set the ark of God on a new cart, and brought it out of the house of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which was on the hill; and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Ahio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 sons of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drove the new cart.</a:t>
            </a:r>
          </a:p>
          <a:p>
            <a:endParaRPr lang="en-US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And when they came to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Nachon's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threshing floor,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put out his hand to the ark of God and took hold of it, for the oxen stumbled.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Then the anger of the LORD was aroused against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God struck him there for his error; and he died there by the ark of God.</a:t>
            </a:r>
          </a:p>
        </p:txBody>
      </p:sp>
      <p:pic>
        <p:nvPicPr>
          <p:cNvPr id="81924" name="Picture 4" descr="http://loveacceptforgive.files.wordpress.com/2008/06/arkc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95250"/>
            <a:ext cx="2462738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8585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Cain’s offering was not accepted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/>
              <a:t>Nadab</a:t>
            </a:r>
            <a:r>
              <a:rPr lang="en-US" sz="2800" dirty="0"/>
              <a:t> &amp; </a:t>
            </a:r>
            <a:r>
              <a:rPr lang="en-US" sz="2800" dirty="0" err="1"/>
              <a:t>Abihu’s</a:t>
            </a:r>
            <a:r>
              <a:rPr lang="en-US" sz="2800" dirty="0"/>
              <a:t> sacrifice did not please God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/>
              <a:t>Uzzah’s</a:t>
            </a:r>
            <a:r>
              <a:rPr lang="en-US" sz="2800" dirty="0"/>
              <a:t> attempt to “help” the ark angered the Lord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Believers in Christ can be wrong</a:t>
            </a:r>
          </a:p>
        </p:txBody>
      </p:sp>
      <p:sp>
        <p:nvSpPr>
          <p:cNvPr id="5" name="Bevel 2">
            <a:extLst>
              <a:ext uri="{FF2B5EF4-FFF2-40B4-BE49-F238E27FC236}">
                <a16:creationId xmlns:a16="http://schemas.microsoft.com/office/drawing/2014/main" id="{0C86E29D-4A33-4072-BAB2-F0C7CE95ADBB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2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One Can Be Religious &amp;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494258"/>
            <a:ext cx="8458200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Matt. 7:21-23</a:t>
            </a:r>
          </a:p>
          <a:p>
            <a:pPr algn="ctr"/>
            <a:endParaRPr lang="en-US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21"Not everyone who says to Me, 'Lord, Lord,' shall enter the kingdom of heaven, but he who does the will of My Father in heaven.</a:t>
            </a:r>
          </a:p>
          <a:p>
            <a:endParaRPr lang="en-US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 "Many will say to Me in that day, 'Lord, Lord, have we not prophesied in Your name, cast out demons in Your name, and done many wonders in Your name?’</a:t>
            </a:r>
          </a:p>
          <a:p>
            <a:endParaRPr lang="en-US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 "And then I will declare to them, 'I never knew you; depart from Me, you who practice lawlessness!'</a:t>
            </a:r>
          </a:p>
        </p:txBody>
      </p:sp>
    </p:spTree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1546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1219200" y="1562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300038"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1219200" y="2133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2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1219200" y="2705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3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</p:spTree>
    <p:extLst>
      <p:ext uri="{BB962C8B-B14F-4D97-AF65-F5344CB8AC3E}">
        <p14:creationId xmlns:p14="http://schemas.microsoft.com/office/powerpoint/2010/main" val="3734312997"/>
      </p:ext>
    </p:extLst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4775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dirty="0"/>
              <a:t>False prophets come in sheep’s clothing </a:t>
            </a:r>
            <a:r>
              <a:rPr lang="en-US" sz="2400" dirty="0">
                <a:solidFill>
                  <a:srgbClr val="0070C0"/>
                </a:solidFill>
              </a:rPr>
              <a:t>(Matt. 7:15-20)</a:t>
            </a:r>
          </a:p>
          <a:p>
            <a:pPr marL="342900" indent="-342900">
              <a:buFont typeface="+mj-lt"/>
              <a:buAutoNum type="alphaUcPeriod"/>
            </a:pPr>
            <a:endParaRPr lang="en-US" sz="105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Blind lead the blind &amp; both fall </a:t>
            </a:r>
            <a:r>
              <a:rPr lang="en-US" sz="2400" dirty="0">
                <a:solidFill>
                  <a:srgbClr val="0070C0"/>
                </a:solidFill>
              </a:rPr>
              <a:t>(Matt. 15:14)</a:t>
            </a:r>
          </a:p>
          <a:p>
            <a:pPr marL="342900" indent="-342900">
              <a:buFont typeface="+mj-lt"/>
              <a:buAutoNum type="alphaUcPeriod"/>
            </a:pPr>
            <a:endParaRPr lang="en-US" sz="105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Many deceived by false prophets </a:t>
            </a:r>
            <a:r>
              <a:rPr lang="en-US" sz="2400" dirty="0">
                <a:solidFill>
                  <a:srgbClr val="0070C0"/>
                </a:solidFill>
              </a:rPr>
              <a:t>(Matt. 24:11)</a:t>
            </a:r>
          </a:p>
          <a:p>
            <a:pPr marL="342900" indent="-342900">
              <a:buFont typeface="+mj-lt"/>
              <a:buAutoNum type="alphaUcPeriod"/>
            </a:pPr>
            <a:endParaRPr lang="en-US" sz="105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 False teachers today – as were false prophets of old </a:t>
            </a:r>
            <a:r>
              <a:rPr lang="en-US" sz="2400" dirty="0">
                <a:solidFill>
                  <a:srgbClr val="0070C0"/>
                </a:solidFill>
              </a:rPr>
              <a:t>(2 Pet. 2:1-3)</a:t>
            </a:r>
          </a:p>
          <a:p>
            <a:pPr marL="342900" indent="-342900">
              <a:buFont typeface="+mj-lt"/>
              <a:buAutoNum type="alphaUcPeriod"/>
            </a:pPr>
            <a:endParaRPr lang="en-US" sz="105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 Many false prophets in world </a:t>
            </a:r>
            <a:r>
              <a:rPr lang="en-US" sz="2400" dirty="0">
                <a:solidFill>
                  <a:srgbClr val="0070C0"/>
                </a:solidFill>
              </a:rPr>
              <a:t>(1 John 4:1)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" y="4095750"/>
            <a:ext cx="7696200" cy="1047750"/>
          </a:xfrm>
          <a:prstGeom prst="roundRect">
            <a:avLst>
              <a:gd name="adj" fmla="val 32151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there is such a thing as false prophets</a:t>
            </a:r>
          </a:p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one faith is not as good as another!</a:t>
            </a:r>
          </a:p>
        </p:txBody>
      </p:sp>
      <p:sp>
        <p:nvSpPr>
          <p:cNvPr id="6" name="Bevel 2">
            <a:extLst>
              <a:ext uri="{FF2B5EF4-FFF2-40B4-BE49-F238E27FC236}">
                <a16:creationId xmlns:a16="http://schemas.microsoft.com/office/drawing/2014/main" id="{2AC2CC65-D389-4D8D-9E9D-399933CD78EF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3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Warning About False Teachers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1546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1219200" y="1562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300038"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1219200" y="2133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2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1219200" y="2705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3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1219200" y="3276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4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</p:spTree>
    <p:extLst>
      <p:ext uri="{BB962C8B-B14F-4D97-AF65-F5344CB8AC3E}">
        <p14:creationId xmlns:p14="http://schemas.microsoft.com/office/powerpoint/2010/main" val="2377653610"/>
      </p:ext>
    </p:extLst>
  </p:cSld>
  <p:clrMapOvr>
    <a:masterClrMapping/>
  </p:clrMapOvr>
  <p:transition spd="slow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123950"/>
            <a:ext cx="7277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Truth is essential</a:t>
            </a:r>
            <a:r>
              <a:rPr lang="en-US" sz="2400" dirty="0"/>
              <a:t>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To be free </a:t>
            </a:r>
            <a:r>
              <a:rPr lang="en-US" sz="2400" dirty="0">
                <a:solidFill>
                  <a:srgbClr val="0070C0"/>
                </a:solidFill>
              </a:rPr>
              <a:t>(John 8:32)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To be saved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To be purified </a:t>
            </a:r>
            <a:r>
              <a:rPr lang="en-US" sz="2400" dirty="0">
                <a:solidFill>
                  <a:srgbClr val="0070C0"/>
                </a:solidFill>
              </a:rPr>
              <a:t>(1 Pet. 1:22)</a:t>
            </a:r>
          </a:p>
          <a:p>
            <a:pPr marL="685800" lvl="1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Error is not of God - destroys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Contrasted to truth </a:t>
            </a:r>
            <a:r>
              <a:rPr lang="en-US" sz="2400" dirty="0">
                <a:solidFill>
                  <a:srgbClr val="0070C0"/>
                </a:solidFill>
              </a:rPr>
              <a:t>(1 John 4:1, 6)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Leads astray </a:t>
            </a:r>
            <a:r>
              <a:rPr lang="en-US" sz="2400" dirty="0">
                <a:solidFill>
                  <a:srgbClr val="0070C0"/>
                </a:solidFill>
              </a:rPr>
              <a:t>(2 Pet. 3:17)</a:t>
            </a:r>
          </a:p>
        </p:txBody>
      </p:sp>
      <p:sp>
        <p:nvSpPr>
          <p:cNvPr id="5" name="Bevel 2">
            <a:extLst>
              <a:ext uri="{FF2B5EF4-FFF2-40B4-BE49-F238E27FC236}">
                <a16:creationId xmlns:a16="http://schemas.microsoft.com/office/drawing/2014/main" id="{0093D6C6-B14D-42AC-9866-131DB7CA1C82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4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Truth Is Contrasted To Error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1546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1219200" y="1562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300038"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1219200" y="2133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2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1219200" y="2705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3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1219200" y="3276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4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1219200" y="3848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5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</p:spTree>
    <p:extLst>
      <p:ext uri="{BB962C8B-B14F-4D97-AF65-F5344CB8AC3E}">
        <p14:creationId xmlns:p14="http://schemas.microsoft.com/office/powerpoint/2010/main" val="2155790743"/>
      </p:ext>
    </p:extLst>
  </p:cSld>
  <p:clrMapOvr>
    <a:masterClrMapping/>
  </p:clrMapOvr>
  <p:transition spd="slow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47750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Possible to believe a lie</a:t>
            </a:r>
            <a:endParaRPr lang="en-US" sz="2400" u="sng" dirty="0"/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</a:p>
        </p:txBody>
      </p:sp>
      <p:sp>
        <p:nvSpPr>
          <p:cNvPr id="5" name="Bevel 2">
            <a:extLst>
              <a:ext uri="{FF2B5EF4-FFF2-40B4-BE49-F238E27FC236}">
                <a16:creationId xmlns:a16="http://schemas.microsoft.com/office/drawing/2014/main" id="{6D373338-3393-4A9F-8952-157EB789AB45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5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Sincerity Is Not Enough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371600" y="971551"/>
          <a:ext cx="1057275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rawing" r:id="rId3" imgW="1409760" imgH="1971720" progId="WPDraw30.Drawing">
                  <p:embed/>
                </p:oleObj>
              </mc:Choice>
              <mc:Fallback>
                <p:oleObj name="Drawing" r:id="rId3" imgW="1409760" imgH="197172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71551"/>
                        <a:ext cx="1057275" cy="1478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343650" y="3429000"/>
          <a:ext cx="1328738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rawing" r:id="rId5" imgW="1771560" imgH="1695600" progId="WPDraw30.Drawing">
                  <p:embed/>
                </p:oleObj>
              </mc:Choice>
              <mc:Fallback>
                <p:oleObj name="Drawing" r:id="rId5" imgW="1771560" imgH="169560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1328738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4450" y="171450"/>
            <a:ext cx="6515100" cy="63093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cap="none" dirty="0"/>
              <a:t>“Different Faiths”    </a:t>
            </a:r>
          </a:p>
        </p:txBody>
      </p:sp>
      <p:pic>
        <p:nvPicPr>
          <p:cNvPr id="1029" name="Picture 5" descr="http://z.hubpages.com/u/453905_f2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5900" y="3600450"/>
            <a:ext cx="1200150" cy="12001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http://www.featurepics.com/FI/Thumb/20070727/Golden-Islamic-Symbol-3929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600200"/>
            <a:ext cx="928688" cy="928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3" name="Picture 9" descr="http://library.thinkquest.org/05aug/02016/c_symbols.htm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286000"/>
            <a:ext cx="628650" cy="10414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5" name="Picture 11" descr="http://www.gloriadeicp.org/Images/luther_rose_stain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0450" y="1028700"/>
            <a:ext cx="1028700" cy="1028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7" name="Picture 13" descr="http://www.choirrobesonline.com/images/symbols/SouthernBaptis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1900" y="3257550"/>
            <a:ext cx="742950" cy="7429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9" name="Picture 15" descr="http://www.trinitypresbychurch.com/images_pub/symbo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0700" y="1257300"/>
            <a:ext cx="686658" cy="9691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1" name="Picture 17" descr="The Chali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00650" y="3881282"/>
            <a:ext cx="742950" cy="9621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3" name="Picture 19" descr="http://www.catholicinformationcenter.org/TRAVEL-AMISH.jp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72100" y="2686050"/>
            <a:ext cx="1000125" cy="1000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5" descr="13 Bible Clip Art For Kids Free Cliparts That You Can Download To You    ">
            <a:extLst>
              <a:ext uri="{FF2B5EF4-FFF2-40B4-BE49-F238E27FC236}">
                <a16:creationId xmlns:a16="http://schemas.microsoft.com/office/drawing/2014/main" id="{B100D044-6929-4B52-ABD5-E1DB55016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7188" y="2724150"/>
            <a:ext cx="1309556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30AA027A-11B9-4041-AF56-7527BADFF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022702"/>
            <a:ext cx="1943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1 Kings 13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8293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solidFill>
                  <a:schemeClr val="tx1"/>
                </a:solidFill>
                <a:latin typeface="Tahoma" pitchFamily="34" charset="0"/>
              </a:rPr>
              <a:t>Believing A Lie</a:t>
            </a:r>
            <a:endParaRPr lang="en-US" sz="2800" cap="none" dirty="0">
              <a:solidFill>
                <a:schemeClr val="tx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71776" y="1022702"/>
            <a:ext cx="1943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</a:rPr>
              <a:t>1 Kings 13</a:t>
            </a:r>
            <a:endParaRPr lang="en-US" sz="2400" b="1" dirty="0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47663" y="1085850"/>
            <a:ext cx="3819525" cy="2514600"/>
          </a:xfrm>
          <a:prstGeom prst="ellipse">
            <a:avLst/>
          </a:prstGeom>
          <a:solidFill>
            <a:srgbClr val="E7BC29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2400" b="1" u="sng" dirty="0">
                <a:latin typeface="Arial Narrow" pitchFamily="34" charset="0"/>
              </a:rPr>
              <a:t>Truth:</a:t>
            </a:r>
          </a:p>
          <a:p>
            <a:pPr algn="ctr"/>
            <a:endParaRPr lang="en-US" sz="1000" dirty="0">
              <a:latin typeface="Arial Narrow" pitchFamily="34" charset="0"/>
            </a:endParaRPr>
          </a:p>
          <a:p>
            <a:pPr algn="ctr"/>
            <a:r>
              <a:rPr lang="en-US" sz="2400" dirty="0">
                <a:latin typeface="Arial Narrow" pitchFamily="34" charset="0"/>
              </a:rPr>
              <a:t>Do not eat bread</a:t>
            </a:r>
          </a:p>
          <a:p>
            <a:pPr algn="ctr"/>
            <a:r>
              <a:rPr lang="en-US" sz="2400" dirty="0">
                <a:latin typeface="Arial Narrow" pitchFamily="34" charset="0"/>
              </a:rPr>
              <a:t>Do not drink water</a:t>
            </a:r>
          </a:p>
          <a:p>
            <a:pPr algn="ctr"/>
            <a:r>
              <a:rPr lang="en-US" sz="2400" dirty="0">
                <a:latin typeface="Arial Narrow" pitchFamily="34" charset="0"/>
              </a:rPr>
              <a:t>Do not return </a:t>
            </a:r>
          </a:p>
          <a:p>
            <a:pPr algn="ctr"/>
            <a:r>
              <a:rPr lang="en-US" sz="2400" dirty="0">
                <a:latin typeface="Arial Narrow" pitchFamily="34" charset="0"/>
              </a:rPr>
              <a:t>by the same way</a:t>
            </a:r>
          </a:p>
          <a:p>
            <a:pPr algn="ctr"/>
            <a:endParaRPr lang="en-US" sz="1350" dirty="0">
              <a:latin typeface="Arial Narrow" pitchFamily="34" charset="0"/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141605" y="1085850"/>
            <a:ext cx="3843825" cy="2514600"/>
          </a:xfrm>
          <a:prstGeom prst="ellipse">
            <a:avLst/>
          </a:prstGeom>
          <a:solidFill>
            <a:srgbClr val="E7BC29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2400" b="1" u="sng" dirty="0">
                <a:latin typeface="Arial Narrow" pitchFamily="34" charset="0"/>
              </a:rPr>
              <a:t>Lie:</a:t>
            </a:r>
          </a:p>
          <a:p>
            <a:pPr algn="ctr"/>
            <a:endParaRPr lang="en-US" sz="1000" dirty="0">
              <a:latin typeface="Arial Narrow" pitchFamily="34" charset="0"/>
            </a:endParaRPr>
          </a:p>
          <a:p>
            <a:pPr algn="ctr"/>
            <a:r>
              <a:rPr lang="en-US" sz="2400" dirty="0">
                <a:latin typeface="Arial Narrow" pitchFamily="34" charset="0"/>
              </a:rPr>
              <a:t>“Bring him back to your</a:t>
            </a:r>
          </a:p>
          <a:p>
            <a:pPr algn="ctr"/>
            <a:r>
              <a:rPr lang="en-US" sz="2400" dirty="0">
                <a:latin typeface="Arial Narrow" pitchFamily="34" charset="0"/>
              </a:rPr>
              <a:t>house, that he </a:t>
            </a:r>
          </a:p>
          <a:p>
            <a:pPr algn="ctr"/>
            <a:r>
              <a:rPr lang="en-US" sz="2400" dirty="0">
                <a:latin typeface="Arial Narrow" pitchFamily="34" charset="0"/>
              </a:rPr>
              <a:t>may eat bread</a:t>
            </a:r>
          </a:p>
          <a:p>
            <a:pPr algn="ctr"/>
            <a:r>
              <a:rPr lang="en-US" sz="2400" dirty="0">
                <a:latin typeface="Arial Narrow" pitchFamily="34" charset="0"/>
              </a:rPr>
              <a:t>and drink water.”</a:t>
            </a:r>
          </a:p>
          <a:p>
            <a:pPr algn="ctr"/>
            <a:endParaRPr lang="en-US" sz="1350" dirty="0">
              <a:latin typeface="Arial Narrow" pitchFamily="34" charset="0"/>
            </a:endParaRP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19992854">
            <a:off x="4953000" y="2876550"/>
            <a:ext cx="1066800" cy="419100"/>
          </a:xfrm>
          <a:prstGeom prst="curvedUp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10" name="Picture 41" descr="Image result for lion clipart">
            <a:extLst>
              <a:ext uri="{FF2B5EF4-FFF2-40B4-BE49-F238E27FC236}">
                <a16:creationId xmlns:a16="http://schemas.microsoft.com/office/drawing/2014/main" id="{2F097302-9A19-4170-A72F-7254247A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67837"/>
            <a:ext cx="2643188" cy="18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 autoUpdateAnimBg="0"/>
      <p:bldP spid="14348" grpId="0" animBg="1" autoUpdateAnimBg="0"/>
      <p:bldP spid="143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4775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Possible to believe a lie</a:t>
            </a:r>
            <a:endParaRPr lang="en-US" sz="2400" u="sng" dirty="0"/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  <a:endParaRPr lang="en-US" sz="2400" dirty="0"/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Those who believe a lie – perish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</p:txBody>
      </p:sp>
      <p:sp>
        <p:nvSpPr>
          <p:cNvPr id="5" name="Bevel 2">
            <a:extLst>
              <a:ext uri="{FF2B5EF4-FFF2-40B4-BE49-F238E27FC236}">
                <a16:creationId xmlns:a16="http://schemas.microsoft.com/office/drawing/2014/main" id="{485FBF7F-3BCB-4F99-AE6D-D7D574B4101A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5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Sincerity Is Not Enough</a:t>
            </a:r>
          </a:p>
        </p:txBody>
      </p:sp>
    </p:spTree>
  </p:cSld>
  <p:clrMapOvr>
    <a:masterClrMapping/>
  </p:clrMapOvr>
  <p:transition spd="slow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0"/>
            <a:ext cx="5829300" cy="8572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  <a:latin typeface="Tahoma" pitchFamily="34" charset="0"/>
              </a:rPr>
              <a:t>2 Thess. 2:10-12</a:t>
            </a:r>
            <a:endParaRPr lang="en-US" sz="3200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4400" y="1028700"/>
            <a:ext cx="7315200" cy="571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CooperBlack" pitchFamily="18" charset="0"/>
              </a:rPr>
              <a:t>Lie                                     Truth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572000" y="1028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01373" y="1714500"/>
            <a:ext cx="318356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100" b="1"/>
              <a:t>Deceived (v.10)</a:t>
            </a:r>
          </a:p>
          <a:p>
            <a:pPr algn="ctr"/>
            <a:r>
              <a:rPr lang="en-US" sz="2100" b="1"/>
              <a:t>Not love truth (v. 10)</a:t>
            </a:r>
          </a:p>
          <a:p>
            <a:pPr algn="ctr"/>
            <a:r>
              <a:rPr lang="en-US" sz="2100" b="1"/>
              <a:t>Deluded (v. 11)</a:t>
            </a:r>
          </a:p>
          <a:p>
            <a:pPr algn="ctr"/>
            <a:r>
              <a:rPr lang="en-US" sz="2100" b="1"/>
              <a:t>Believe lie (v. 11)</a:t>
            </a:r>
          </a:p>
          <a:p>
            <a:pPr algn="ctr"/>
            <a:r>
              <a:rPr lang="en-US" sz="2100" b="1"/>
              <a:t>Not believe truth (v. 12)</a:t>
            </a:r>
          </a:p>
          <a:p>
            <a:pPr algn="ctr"/>
            <a:r>
              <a:rPr lang="en-US" sz="2100" b="1"/>
              <a:t>Pleasure in unright. (v. 12</a:t>
            </a:r>
            <a:r>
              <a:rPr lang="en-US" sz="2100"/>
              <a:t>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69146" y="4133850"/>
            <a:ext cx="23516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100" b="1"/>
              <a:t>Perish (v. 10)</a:t>
            </a:r>
          </a:p>
          <a:p>
            <a:pPr algn="ctr"/>
            <a:r>
              <a:rPr lang="en-US" sz="2100" b="1"/>
              <a:t>Condemned (v. 12)</a:t>
            </a:r>
            <a:endParaRPr lang="en-US" sz="135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525030" y="2019300"/>
            <a:ext cx="24099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100" b="1"/>
              <a:t>Love truth (v. 10)</a:t>
            </a:r>
          </a:p>
          <a:p>
            <a:pPr algn="ctr"/>
            <a:r>
              <a:rPr lang="en-US" sz="2100" b="1"/>
              <a:t>Believe truth (v. 12)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905499" y="4171950"/>
            <a:ext cx="16578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100" b="1"/>
              <a:t>Saved (v. 10)</a:t>
            </a:r>
            <a:endParaRPr lang="en-US" sz="1350" b="1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233612" y="3714750"/>
            <a:ext cx="51435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419849" y="3657600"/>
            <a:ext cx="51435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261122" y="1720412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2734" y="4120631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4754" y="2003983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67624" y="2020897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4509" y="4179585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3149" y="2345245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31410" y="2655752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0872" y="4468949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67084" y="2970077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91450" y="2289033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9050" y="3330915"/>
            <a:ext cx="514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7" grpId="0" animBg="1"/>
      <p:bldP spid="13318" grpId="0" build="p" autoUpdateAnimBg="0"/>
      <p:bldP spid="13319" grpId="0" build="p" autoUpdateAnimBg="0"/>
      <p:bldP spid="13320" grpId="0" build="p" autoUpdateAnimBg="0"/>
      <p:bldP spid="13321" grpId="0" build="p" autoUpdateAnimBg="0"/>
      <p:bldP spid="13322" grpId="0" animBg="1"/>
      <p:bldP spid="13323" grpId="0" animBg="1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47750"/>
            <a:ext cx="853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Possible to believe a lie</a:t>
            </a:r>
            <a:endParaRPr lang="en-US" sz="2400" u="sng" dirty="0"/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Young prophet believe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  <a:endParaRPr lang="en-US" sz="2400" dirty="0"/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Those who believe a lie – perish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  <a:p>
            <a:pPr marL="685800" lvl="1" indent="-342900">
              <a:buFont typeface="+mj-lt"/>
              <a:buAutoNum type="arabicPeriod"/>
            </a:pPr>
            <a:endParaRPr lang="en-US" sz="10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Paul was sincere – but wrong </a:t>
            </a:r>
            <a:r>
              <a:rPr lang="en-US" sz="2800" dirty="0">
                <a:solidFill>
                  <a:srgbClr val="0070C0"/>
                </a:solidFill>
              </a:rPr>
              <a:t>(Acts 23:1)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Way seems right – but is wrong </a:t>
            </a:r>
            <a:r>
              <a:rPr lang="en-US" sz="2800" dirty="0">
                <a:solidFill>
                  <a:srgbClr val="0070C0"/>
                </a:solidFill>
              </a:rPr>
              <a:t>(Prov. 14:12)</a:t>
            </a:r>
          </a:p>
        </p:txBody>
      </p:sp>
      <p:sp>
        <p:nvSpPr>
          <p:cNvPr id="5" name="Bevel 2">
            <a:extLst>
              <a:ext uri="{FF2B5EF4-FFF2-40B4-BE49-F238E27FC236}">
                <a16:creationId xmlns:a16="http://schemas.microsoft.com/office/drawing/2014/main" id="{D99DC706-6ED5-4949-BF80-41737A35CBFD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5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Sincerity Is Not Enough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1546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1219200" y="1562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300038"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1219200" y="2133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2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1219200" y="2705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3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1219200" y="3276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4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1219200" y="3848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5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9" name="Bevel 8"/>
          <p:cNvSpPr/>
          <p:nvPr/>
        </p:nvSpPr>
        <p:spPr>
          <a:xfrm>
            <a:off x="1219200" y="4419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6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  <p:extLst>
      <p:ext uri="{BB962C8B-B14F-4D97-AF65-F5344CB8AC3E}">
        <p14:creationId xmlns:p14="http://schemas.microsoft.com/office/powerpoint/2010/main" val="2882486707"/>
      </p:ext>
    </p:extLst>
  </p:cSld>
  <p:clrMapOvr>
    <a:masterClrMapping/>
  </p:clrMapOvr>
  <p:transition spd="slow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58716"/>
            <a:ext cx="838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God is divided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(cf. 1 Cor. 1:12-13)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If 50 people can have different faiths, then 1 person can have different faiths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Direct opposite doctrines / practices are equal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We can do anything we want in religion</a:t>
            </a:r>
          </a:p>
        </p:txBody>
      </p:sp>
      <p:sp>
        <p:nvSpPr>
          <p:cNvPr id="4" name="Bevel 2">
            <a:extLst>
              <a:ext uri="{FF2B5EF4-FFF2-40B4-BE49-F238E27FC236}">
                <a16:creationId xmlns:a16="http://schemas.microsoft.com/office/drawing/2014/main" id="{D7E49874-BF66-4FFE-AD63-0351934A94F5}"/>
              </a:ext>
            </a:extLst>
          </p:cNvPr>
          <p:cNvSpPr/>
          <p:nvPr/>
        </p:nvSpPr>
        <p:spPr>
          <a:xfrm>
            <a:off x="228600" y="137027"/>
            <a:ext cx="8686800" cy="74295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indent="-571500" algn="ctr" defTabSz="685800">
              <a:buFont typeface="+mj-lt"/>
              <a:buAutoNum type="romanUcPeriod" startAt="6"/>
              <a:defRPr/>
            </a:pPr>
            <a:r>
              <a:rPr lang="en-US" sz="3200" kern="0" dirty="0">
                <a:solidFill>
                  <a:srgbClr val="E7BC29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1546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1219200" y="1562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300038"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1219200" y="2133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2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1219200" y="2705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3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1219200" y="3276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4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1219200" y="3848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5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9" name="Bevel 8"/>
          <p:cNvSpPr/>
          <p:nvPr/>
        </p:nvSpPr>
        <p:spPr>
          <a:xfrm>
            <a:off x="1219200" y="44196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+mj-lt"/>
              <a:buAutoNum type="romanUcPeriod" startAt="6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371600" y="971551"/>
          <a:ext cx="1057275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Drawing" r:id="rId3" imgW="1409760" imgH="1971720" progId="WPDraw30.Drawing">
                  <p:embed/>
                </p:oleObj>
              </mc:Choice>
              <mc:Fallback>
                <p:oleObj name="Drawing" r:id="rId3" imgW="1409760" imgH="197172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71551"/>
                        <a:ext cx="1057275" cy="1478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343650" y="3429000"/>
          <a:ext cx="1328738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Drawing" r:id="rId5" imgW="1771560" imgH="1695600" progId="WPDraw30.Drawing">
                  <p:embed/>
                </p:oleObj>
              </mc:Choice>
              <mc:Fallback>
                <p:oleObj name="Drawing" r:id="rId5" imgW="1771560" imgH="1695600" progId="WPDraw30.Drawing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1328738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4450" y="171450"/>
            <a:ext cx="6515100" cy="63093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cap="none" dirty="0"/>
              <a:t>“Different Faiths”    </a:t>
            </a:r>
          </a:p>
        </p:txBody>
      </p:sp>
      <p:pic>
        <p:nvPicPr>
          <p:cNvPr id="1029" name="Picture 5" descr="http://z.hubpages.com/u/453905_f260.jp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85900" y="3600450"/>
            <a:ext cx="1200150" cy="12001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http://www.featurepics.com/FI/Thumb/20070727/Golden-Islamic-Symbol-392938.jp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0" y="1600200"/>
            <a:ext cx="928688" cy="928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3" name="Picture 9" descr="http://library.thinkquest.org/05aug/02016/c_symbols.htm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43200" y="2286000"/>
            <a:ext cx="628650" cy="10414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5" name="Picture 11" descr="http://www.gloriadeicp.org/Images/luther_rose_stained.jp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600450" y="1028700"/>
            <a:ext cx="1028700" cy="1028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7" name="Picture 13" descr="http://www.choirrobesonline.com/images/symbols/SouthernBaptist.jpg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771900" y="3257550"/>
            <a:ext cx="742950" cy="7429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9" name="Picture 15" descr="http://www.trinitypresbychurch.com/images_pub/symbol.jpg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600700" y="1257300"/>
            <a:ext cx="686658" cy="9691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1" name="Picture 17" descr="The Chalice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200650" y="3881282"/>
            <a:ext cx="742950" cy="9621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3" name="Picture 19" descr="http://www.catholicinformationcenter.org/TRAVEL-AMISH.jpg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72100" y="2686050"/>
            <a:ext cx="1000125" cy="1000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2" descr="C:\Documents and Settings\Donnie\Local Settings\Temporary Internet Files\Content.IE5\7ZVCNS1P\MCj0432609000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00650" y="2457450"/>
            <a:ext cx="1371600" cy="1371600"/>
          </a:xfrm>
          <a:prstGeom prst="rect">
            <a:avLst/>
          </a:prstGeom>
          <a:noFill/>
        </p:spPr>
      </p:pic>
      <p:pic>
        <p:nvPicPr>
          <p:cNvPr id="15" name="Picture 11" descr="C:\Documents and Settings\Donnie\Local Settings\Temporary Internet Files\Content.IE5\TNDCW2JQ\MCj0432625000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0850" y="1543050"/>
            <a:ext cx="1200150" cy="1200150"/>
          </a:xfrm>
          <a:prstGeom prst="rect">
            <a:avLst/>
          </a:prstGeom>
          <a:noFill/>
        </p:spPr>
      </p:pic>
      <p:pic>
        <p:nvPicPr>
          <p:cNvPr id="16" name="Picture 13" descr="C:\Documents and Settings\Donnie\Local Settings\Temporary Internet Files\Content.IE5\L1V11MNQ\MCj04316140000[1]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86150" y="2971800"/>
            <a:ext cx="1371600" cy="1371600"/>
          </a:xfrm>
          <a:prstGeom prst="rect">
            <a:avLst/>
          </a:prstGeom>
          <a:noFill/>
        </p:spPr>
      </p:pic>
      <p:pic>
        <p:nvPicPr>
          <p:cNvPr id="17" name="Picture 14" descr="C:\Documents and Settings\Donnie\Local Settings\Temporary Internet Files\Content.IE5\7ZVCNS1P\MCj04316010000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00800" y="3314700"/>
            <a:ext cx="1371600" cy="1371600"/>
          </a:xfrm>
          <a:prstGeom prst="rect">
            <a:avLst/>
          </a:prstGeom>
          <a:noFill/>
        </p:spPr>
      </p:pic>
      <p:pic>
        <p:nvPicPr>
          <p:cNvPr id="18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1371600" y="3543300"/>
            <a:ext cx="1285875" cy="1285875"/>
          </a:xfrm>
          <a:prstGeom prst="rect">
            <a:avLst/>
          </a:prstGeom>
          <a:noFill/>
        </p:spPr>
      </p:pic>
      <p:pic>
        <p:nvPicPr>
          <p:cNvPr id="19" name="Picture 16" descr="C:\Documents and Settings\Donnie\Local Settings\Temporary Internet Files\Content.IE5\3J0W0GQY\MCj04326230000[1]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72050" y="3771900"/>
            <a:ext cx="1371600" cy="1371600"/>
          </a:xfrm>
          <a:prstGeom prst="rect">
            <a:avLst/>
          </a:prstGeom>
          <a:noFill/>
        </p:spPr>
      </p:pic>
      <p:pic>
        <p:nvPicPr>
          <p:cNvPr id="20" name="Picture 17" descr="C:\Documents and Settings\Donnie\Local Settings\Temporary Internet Files\Content.IE5\TNDCW2JQ\MCj04326120000[1]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86150" y="1028700"/>
            <a:ext cx="1294209" cy="1294209"/>
          </a:xfrm>
          <a:prstGeom prst="rect">
            <a:avLst/>
          </a:prstGeom>
          <a:noFill/>
        </p:spPr>
      </p:pic>
      <p:pic>
        <p:nvPicPr>
          <p:cNvPr id="21" name="Picture 18" descr="C:\Documents and Settings\Donnie\Local Settings\Temporary Internet Files\Content.IE5\E51G5CIU\MCj04326220000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flipH="1">
            <a:off x="1143000" y="1257300"/>
            <a:ext cx="1257300" cy="1257300"/>
          </a:xfrm>
          <a:prstGeom prst="rect">
            <a:avLst/>
          </a:prstGeom>
          <a:noFill/>
        </p:spPr>
      </p:pic>
      <p:pic>
        <p:nvPicPr>
          <p:cNvPr id="22" name="Picture 14" descr="C:\Documents and Settings\Donnie\Local Settings\Temporary Internet Files\Content.IE5\7ZVCNS1P\MCj04316010000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43150" y="2171700"/>
            <a:ext cx="1371600" cy="1371600"/>
          </a:xfrm>
          <a:prstGeom prst="rect">
            <a:avLst/>
          </a:prstGeom>
          <a:noFill/>
        </p:spPr>
      </p:pic>
      <p:pic>
        <p:nvPicPr>
          <p:cNvPr id="23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5143500" y="914400"/>
            <a:ext cx="1285875" cy="1285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0075" y="1352550"/>
            <a:ext cx="7943850" cy="21005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51346"/>
              </p:ext>
            </p:extLst>
          </p:nvPr>
        </p:nvGraphicFramePr>
        <p:xfrm>
          <a:off x="6705600" y="2648762"/>
          <a:ext cx="1447800" cy="233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Drawing" r:id="rId3" imgW="1657440" imgH="2676600" progId="WPDraw30.Drawing">
                  <p:embed/>
                </p:oleObj>
              </mc:Choice>
              <mc:Fallback>
                <p:oleObj name="Drawing" r:id="rId3" imgW="1657440" imgH="267660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48762"/>
                        <a:ext cx="1447800" cy="2338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7350" y="0"/>
            <a:ext cx="5829300" cy="857250"/>
          </a:xfrm>
        </p:spPr>
        <p:txBody>
          <a:bodyPr>
            <a:normAutofit/>
          </a:bodyPr>
          <a:lstStyle/>
          <a:p>
            <a:pPr algn="ctr"/>
            <a:r>
              <a:rPr lang="en-US" sz="3300" cap="none" dirty="0"/>
              <a:t>Very Common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8220" y="1513531"/>
            <a:ext cx="7620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One faith is as good as another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8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Doesn’t make any difference what one believes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8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Sincerity is all that matters</a:t>
            </a:r>
          </a:p>
          <a:p>
            <a:pPr>
              <a:buFont typeface="Arial" pitchFamily="34" charset="0"/>
              <a:buChar char="•"/>
            </a:pPr>
            <a:endParaRPr lang="en-US" sz="9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Attend / Join the church of your choice</a:t>
            </a:r>
            <a:endParaRPr lang="en-US" sz="2400" dirty="0"/>
          </a:p>
        </p:txBody>
      </p:sp>
      <p:pic>
        <p:nvPicPr>
          <p:cNvPr id="47108" name="Picture 4" descr="http://www.fotosearch.com/bthumb/UNC/UNC184/u11274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20" y="3772727"/>
            <a:ext cx="1207294" cy="1214438"/>
          </a:xfrm>
          <a:prstGeom prst="rect">
            <a:avLst/>
          </a:prstGeom>
          <a:noFill/>
        </p:spPr>
      </p:pic>
      <p:pic>
        <p:nvPicPr>
          <p:cNvPr id="47112" name="Picture 8" descr="http://www.concurringopinions.com/archives/churc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4300" y="166863"/>
            <a:ext cx="914400" cy="1242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116" name="Picture 12" descr="http://img.tfd.com/wn/6F/62415-church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335" y="263951"/>
            <a:ext cx="1554479" cy="97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36560" y="1365230"/>
            <a:ext cx="4826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i="1" dirty="0"/>
              <a:t>Different beliefs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i="1" dirty="0"/>
              <a:t>Different doctrines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i="1" dirty="0"/>
              <a:t>Different practices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i="1" dirty="0"/>
              <a:t>Different churches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13470" t="17709" r="12738" b="3125"/>
          <a:stretch>
            <a:fillRect/>
          </a:stretch>
        </p:blipFill>
        <p:spPr bwMode="auto">
          <a:xfrm>
            <a:off x="304800" y="428625"/>
            <a:ext cx="4017633" cy="242333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57700" y="0"/>
            <a:ext cx="3028950" cy="857250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/>
              <a:t>Implies</a:t>
            </a:r>
          </a:p>
        </p:txBody>
      </p:sp>
      <p:sp>
        <p:nvSpPr>
          <p:cNvPr id="10" name="TextBox 9"/>
          <p:cNvSpPr txBox="1"/>
          <p:nvPr/>
        </p:nvSpPr>
        <p:spPr>
          <a:xfrm rot="21123639">
            <a:off x="4099336" y="1678152"/>
            <a:ext cx="19431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1" name="TextBox 10"/>
          <p:cNvSpPr txBox="1"/>
          <p:nvPr/>
        </p:nvSpPr>
        <p:spPr>
          <a:xfrm rot="21123639">
            <a:off x="4099338" y="2479742"/>
            <a:ext cx="19431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2" name="TextBox 11"/>
          <p:cNvSpPr txBox="1"/>
          <p:nvPr/>
        </p:nvSpPr>
        <p:spPr>
          <a:xfrm rot="21123639">
            <a:off x="4099999" y="3281332"/>
            <a:ext cx="19431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3" name="TextBox 12"/>
          <p:cNvSpPr txBox="1"/>
          <p:nvPr/>
        </p:nvSpPr>
        <p:spPr>
          <a:xfrm rot="21123639">
            <a:off x="4099336" y="4097432"/>
            <a:ext cx="19431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9626B2-F1FB-444B-A443-36496A5E5443}"/>
              </a:ext>
            </a:extLst>
          </p:cNvPr>
          <p:cNvSpPr/>
          <p:nvPr/>
        </p:nvSpPr>
        <p:spPr>
          <a:xfrm>
            <a:off x="600075" y="1352550"/>
            <a:ext cx="7943850" cy="21005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0"/>
            <a:ext cx="6858000" cy="15465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1219200" y="1562100"/>
            <a:ext cx="6686550" cy="51435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300038"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</p:spTree>
    <p:extLst>
      <p:ext uri="{BB962C8B-B14F-4D97-AF65-F5344CB8AC3E}">
        <p14:creationId xmlns:p14="http://schemas.microsoft.com/office/powerpoint/2010/main" val="2591570822"/>
      </p:ext>
    </p:extLst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1675</TotalTime>
  <Words>1632</Words>
  <Application>Microsoft Office PowerPoint</Application>
  <PresentationFormat>On-screen Show (16:9)</PresentationFormat>
  <Paragraphs>256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Franklin Gothic Medium</vt:lpstr>
      <vt:lpstr>Calibri</vt:lpstr>
      <vt:lpstr>Franklin Gothic Book</vt:lpstr>
      <vt:lpstr>Times New Roman</vt:lpstr>
      <vt:lpstr>Wingdings 2</vt:lpstr>
      <vt:lpstr>Comic Sans MS</vt:lpstr>
      <vt:lpstr>Tempus Sans ITC</vt:lpstr>
      <vt:lpstr>Arial</vt:lpstr>
      <vt:lpstr>Arial Rounded MT Bold</vt:lpstr>
      <vt:lpstr>Tahoma</vt:lpstr>
      <vt:lpstr>Wingdings</vt:lpstr>
      <vt:lpstr>CooperBlack</vt:lpstr>
      <vt:lpstr>Arial Narrow</vt:lpstr>
      <vt:lpstr>Trek</vt:lpstr>
      <vt:lpstr>2_Default Design</vt:lpstr>
      <vt:lpstr>Drawing</vt:lpstr>
      <vt:lpstr>PowerPoint Presentation</vt:lpstr>
      <vt:lpstr>PowerPoint Presentation</vt:lpstr>
      <vt:lpstr>“Different Faiths”    </vt:lpstr>
      <vt:lpstr>“Different Faiths”    </vt:lpstr>
      <vt:lpstr>PowerPoint Presentation</vt:lpstr>
      <vt:lpstr>Very Common Concept</vt:lpstr>
      <vt:lpstr>Implies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Believing A Lie</vt:lpstr>
      <vt:lpstr>PowerPoint Presentation</vt:lpstr>
      <vt:lpstr>2 Thess. 2:10-12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Eric Hammock</cp:lastModifiedBy>
  <cp:revision>89</cp:revision>
  <dcterms:created xsi:type="dcterms:W3CDTF">2009-08-07T01:41:10Z</dcterms:created>
  <dcterms:modified xsi:type="dcterms:W3CDTF">2019-08-04T16:49:05Z</dcterms:modified>
</cp:coreProperties>
</file>