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31"/>
  </p:notesMasterIdLst>
  <p:handoutMasterIdLst>
    <p:handoutMasterId r:id="rId32"/>
  </p:handoutMasterIdLst>
  <p:sldIdLst>
    <p:sldId id="261" r:id="rId6"/>
    <p:sldId id="338" r:id="rId7"/>
    <p:sldId id="258" r:id="rId8"/>
    <p:sldId id="260" r:id="rId9"/>
    <p:sldId id="262" r:id="rId10"/>
    <p:sldId id="263" r:id="rId11"/>
    <p:sldId id="264" r:id="rId12"/>
    <p:sldId id="265" r:id="rId13"/>
    <p:sldId id="256" r:id="rId14"/>
    <p:sldId id="269" r:id="rId15"/>
    <p:sldId id="270" r:id="rId16"/>
    <p:sldId id="280" r:id="rId17"/>
    <p:sldId id="272" r:id="rId18"/>
    <p:sldId id="273" r:id="rId19"/>
    <p:sldId id="274" r:id="rId20"/>
    <p:sldId id="281" r:id="rId21"/>
    <p:sldId id="276" r:id="rId22"/>
    <p:sldId id="286" r:id="rId23"/>
    <p:sldId id="283" r:id="rId24"/>
    <p:sldId id="279" r:id="rId25"/>
    <p:sldId id="266" r:id="rId26"/>
    <p:sldId id="284" r:id="rId27"/>
    <p:sldId id="288" r:id="rId28"/>
    <p:sldId id="267" r:id="rId29"/>
    <p:sldId id="268" r:id="rId30"/>
  </p:sldIdLst>
  <p:sldSz cx="12192000" cy="6858000"/>
  <p:notesSz cx="7010400" cy="9296400"/>
  <p:embeddedFontLst>
    <p:embeddedFont>
      <p:font typeface="Arial Rounded MT Bold" panose="020F0704030504030204" pitchFamily="34" charset="0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omic Sans MS" panose="030F0702030302020204" pitchFamily="66" charset="0"/>
      <p:regular r:id="rId38"/>
      <p:bold r:id="rId39"/>
      <p:italic r:id="rId40"/>
      <p:boldItalic r:id="rId41"/>
    </p:embeddedFont>
    <p:embeddedFont>
      <p:font typeface="Impact" panose="020B0806030902050204" pitchFamily="34" charset="0"/>
      <p:regular r:id="rId42"/>
    </p:embeddedFont>
    <p:embeddedFont>
      <p:font typeface="Tahoma" panose="020B0604030504040204" pitchFamily="34" charset="0"/>
      <p:regular r:id="rId43"/>
      <p:bold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73" autoAdjust="0"/>
    <p:restoredTop sz="94660"/>
  </p:normalViewPr>
  <p:slideViewPr>
    <p:cSldViewPr>
      <p:cViewPr varScale="1">
        <p:scale>
          <a:sx n="60" d="100"/>
          <a:sy n="60" d="100"/>
        </p:scale>
        <p:origin x="980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4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B61E9FE-8389-44F6-A3C2-A2329BCC41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7D25C8-6EC0-46A2-9EF4-3EB819027F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D3596C3-52AB-465F-8C30-1734A8022107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D3C45F-2FF7-4F86-972C-A5E588C261E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571048-DD57-4A47-979D-7B0AB3804C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0F1CE38-43DC-40E5-BF0F-ED44DCA7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33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27979-D85A-4206-A411-E9EAFCE7E768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50191-BB27-4001-83CB-C74C98CF4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83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50191-BB27-4001-83CB-C74C98CF43F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03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1E96-0BFC-403F-BB7F-81B55A8A0D1D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3FED-79D2-49FD-B3EC-4FF33B3B4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8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1E96-0BFC-403F-BB7F-81B55A8A0D1D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3FED-79D2-49FD-B3EC-4FF33B3B4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6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1E96-0BFC-403F-BB7F-81B55A8A0D1D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3FED-79D2-49FD-B3EC-4FF33B3B4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6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1E96-0BFC-403F-BB7F-81B55A8A0D1D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3FED-79D2-49FD-B3EC-4FF33B3B4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1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1E96-0BFC-403F-BB7F-81B55A8A0D1D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3FED-79D2-49FD-B3EC-4FF33B3B4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0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1E96-0BFC-403F-BB7F-81B55A8A0D1D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3FED-79D2-49FD-B3EC-4FF33B3B4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6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1E96-0BFC-403F-BB7F-81B55A8A0D1D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3FED-79D2-49FD-B3EC-4FF33B3B4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70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1E96-0BFC-403F-BB7F-81B55A8A0D1D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3FED-79D2-49FD-B3EC-4FF33B3B4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26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1E96-0BFC-403F-BB7F-81B55A8A0D1D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3FED-79D2-49FD-B3EC-4FF33B3B4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4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1E96-0BFC-403F-BB7F-81B55A8A0D1D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3FED-79D2-49FD-B3EC-4FF33B3B4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6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1E96-0BFC-403F-BB7F-81B55A8A0D1D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3FED-79D2-49FD-B3EC-4FF33B3B4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1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1E96-0BFC-403F-BB7F-81B55A8A0D1D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3FED-79D2-49FD-B3EC-4FF33B3B4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2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1E96-0BFC-403F-BB7F-81B55A8A0D1D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3FED-79D2-49FD-B3EC-4FF33B3B4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4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1E96-0BFC-403F-BB7F-81B55A8A0D1D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3FED-79D2-49FD-B3EC-4FF33B3B4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6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1E96-0BFC-403F-BB7F-81B55A8A0D1D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3FED-79D2-49FD-B3EC-4FF33B3B4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1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1E96-0BFC-403F-BB7F-81B55A8A0D1D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3FED-79D2-49FD-B3EC-4FF33B3B4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1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1E96-0BFC-403F-BB7F-81B55A8A0D1D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3FED-79D2-49FD-B3EC-4FF33B3B4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0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1E96-0BFC-403F-BB7F-81B55A8A0D1D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3FED-79D2-49FD-B3EC-4FF33B3B4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6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1E96-0BFC-403F-BB7F-81B55A8A0D1D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3FED-79D2-49FD-B3EC-4FF33B3B4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70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1E96-0BFC-403F-BB7F-81B55A8A0D1D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3FED-79D2-49FD-B3EC-4FF33B3B4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26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1E96-0BFC-403F-BB7F-81B55A8A0D1D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3FED-79D2-49FD-B3EC-4FF33B3B4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4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1E96-0BFC-403F-BB7F-81B55A8A0D1D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3FED-79D2-49FD-B3EC-4FF33B3B4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6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1E96-0BFC-403F-BB7F-81B55A8A0D1D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3FED-79D2-49FD-B3EC-4FF33B3B4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1E96-0BFC-403F-BB7F-81B55A8A0D1D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3FED-79D2-49FD-B3EC-4FF33B3B4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1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1E96-0BFC-403F-BB7F-81B55A8A0D1D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3FED-79D2-49FD-B3EC-4FF33B3B4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4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1E96-0BFC-403F-BB7F-81B55A8A0D1D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3FED-79D2-49FD-B3EC-4FF33B3B4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6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1E96-0BFC-403F-BB7F-81B55A8A0D1D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3FED-79D2-49FD-B3EC-4FF33B3B4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1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1E96-0BFC-403F-BB7F-81B55A8A0D1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3FED-79D2-49FD-B3EC-4FF33B3B41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28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1E96-0BFC-403F-BB7F-81B55A8A0D1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3FED-79D2-49FD-B3EC-4FF33B3B41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73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1E96-0BFC-403F-BB7F-81B55A8A0D1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3FED-79D2-49FD-B3EC-4FF33B3B41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13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1E96-0BFC-403F-BB7F-81B55A8A0D1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3FED-79D2-49FD-B3EC-4FF33B3B41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12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1E96-0BFC-403F-BB7F-81B55A8A0D1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3FED-79D2-49FD-B3EC-4FF33B3B41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09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1E96-0BFC-403F-BB7F-81B55A8A0D1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3FED-79D2-49FD-B3EC-4FF33B3B41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38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1E96-0BFC-403F-BB7F-81B55A8A0D1D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3FED-79D2-49FD-B3EC-4FF33B3B4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8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1E96-0BFC-403F-BB7F-81B55A8A0D1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3FED-79D2-49FD-B3EC-4FF33B3B41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99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1E96-0BFC-403F-BB7F-81B55A8A0D1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3FED-79D2-49FD-B3EC-4FF33B3B41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20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1E96-0BFC-403F-BB7F-81B55A8A0D1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3FED-79D2-49FD-B3EC-4FF33B3B41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70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1E96-0BFC-403F-BB7F-81B55A8A0D1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3FED-79D2-49FD-B3EC-4FF33B3B41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91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1E96-0BFC-403F-BB7F-81B55A8A0D1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3FED-79D2-49FD-B3EC-4FF33B3B41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43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234F65-E806-4D04-8016-35ED439866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742216-AF88-4CB2-A41B-0D2646E02B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8BF5E1-96AF-435D-9661-8E3F9FF307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A87146EE-41F4-4D68-BEC1-2106CCCA9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08139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FE2CB1-3349-4742-B5DC-FF9AD6B17C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1CB313-7C31-4F78-B5A9-BD04A45577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C708C6-097D-463E-BC29-39FBF98E83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BDE67E0A-268A-426B-9F00-CA6DCFB03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22780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189" indent="0">
              <a:buNone/>
              <a:defRPr sz="2000"/>
            </a:lvl2pPr>
            <a:lvl3pPr marL="914377" indent="0">
              <a:buNone/>
              <a:defRPr sz="18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9464F6-6AAC-4C93-9C8F-ABC09092D2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AC2BFB-C8A0-4AC2-A2B9-30FD6DA5DB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CAFA14-DCCC-43A2-A178-8939EB2687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F89F9E39-A2E2-4E9B-944B-7BCB1BE3A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90951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7A8F5C4D-0EBA-4385-9B99-B7B06804B1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4F492205-7D33-40CD-BF17-CDFAD32DAB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737AB7C-8F6B-4CB5-80B3-A0A6211721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DF0995B4-699D-4464-9FDD-EB7E99536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80982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8D8D575-381A-4875-B5A9-5E7C218578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E5CBB72-22CA-46BE-8607-B624CD6030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79ABCC7-4934-4280-AFF5-A85F9056CF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C8718003-DB2A-4DBF-8987-9E1C000E9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6823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1E96-0BFC-403F-BB7F-81B55A8A0D1D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3FED-79D2-49FD-B3EC-4FF33B3B4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8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C8F712D-6F05-46BB-A3B6-3D0909D756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F76651A-8CA8-4CC8-88A7-420F4A25CB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20412BF-729C-4508-B219-5EF84E83D2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9DEBC534-DA84-46DD-B526-9D9989DBF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8868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135A019-7A54-4AC7-BCF1-3BE75FED95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9A1DC4A-D571-48B1-835D-6C901ADB44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A729FE3-0F08-4590-89E4-0A5BBE2B09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04437D63-76A2-45EF-87B0-F2A518132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97495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1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652D253E-D7BA-4F45-9A86-84C44438EE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70AED556-B865-425F-AA88-974DB720E7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DA5B0379-51D0-4FA1-B29F-1E42211624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8160DA3E-7AEA-4487-AF81-EA0A2321D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437306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1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1DA2CDEA-FC78-4355-AC1B-E642DA6E0E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52113579-D427-4ECE-97D0-BDB22F7A9A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F705F797-BBA9-44E4-8C78-8493641620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C85525F6-1C32-41C4-8B78-A27FE7D69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38350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1EC5E4-B5FB-4674-A0B4-180D737ED3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E212DF-0DA8-4289-AC90-58E5EB08B9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6F0EB3-D2E8-421D-977F-653A5DBCE2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17A8B957-FC08-462C-98A1-679A2C49D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77958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FD7691-F1C6-4352-83FA-0CF996BB8E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820DF2-E95A-4502-9A0B-32AB75E720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155766-8237-47F8-83CF-587BAB4377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8EA10BA8-192D-40C1-B4D6-73979159B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1729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1E96-0BFC-403F-BB7F-81B55A8A0D1D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3FED-79D2-49FD-B3EC-4FF33B3B4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0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1E96-0BFC-403F-BB7F-81B55A8A0D1D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3FED-79D2-49FD-B3EC-4FF33B3B4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9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1E96-0BFC-403F-BB7F-81B55A8A0D1D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3FED-79D2-49FD-B3EC-4FF33B3B4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0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1E96-0BFC-403F-BB7F-81B55A8A0D1D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3FED-79D2-49FD-B3EC-4FF33B3B4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3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2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microsoft.com/office/2007/relationships/hdphoto" Target="../media/hdphoto2.wdp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C1E96-0BFC-403F-BB7F-81B55A8A0D1D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A3FED-79D2-49FD-B3EC-4FF33B3B413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grayscl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7"/>
          <a:stretch/>
        </p:blipFill>
        <p:spPr>
          <a:xfrm>
            <a:off x="0" y="0"/>
            <a:ext cx="12198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53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C1E96-0BFC-403F-BB7F-81B55A8A0D1D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A3FED-79D2-49FD-B3EC-4FF33B3B413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7"/>
          <a:stretch/>
        </p:blipFill>
        <p:spPr>
          <a:xfrm>
            <a:off x="0" y="0"/>
            <a:ext cx="12198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36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C1E96-0BFC-403F-BB7F-81B55A8A0D1D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A3FED-79D2-49FD-B3EC-4FF33B3B413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7"/>
          <a:stretch/>
        </p:blipFill>
        <p:spPr>
          <a:xfrm rot="20759425">
            <a:off x="-59959" y="65370"/>
            <a:ext cx="3312809" cy="20721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736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C1E96-0BFC-403F-BB7F-81B55A8A0D1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A3FED-79D2-49FD-B3EC-4FF33B3B41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7"/>
          <a:stretch/>
        </p:blipFill>
        <p:spPr>
          <a:xfrm rot="20759425">
            <a:off x="-37056" y="156994"/>
            <a:ext cx="3312809" cy="19982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9302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6600"/>
            </a:gs>
            <a:gs pos="100000">
              <a:srgbClr val="3333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6503C59-846F-4906-AC67-16389157BC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82D285A-3FAF-4D81-B342-8E7255806C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FB5E528-DB67-4518-AAE9-1094C44F2BF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6402AD1-58E9-4D6B-95D1-41493B46116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6914626-FD8D-40F6-996C-96FB83C5443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AA9FBE8-E492-4806-B7B0-743983377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32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189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377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566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754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244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952500" y="1638550"/>
            <a:ext cx="10287000" cy="4228850"/>
          </a:xfrm>
          <a:prstGeom prst="rect">
            <a:avLst/>
          </a:prstGeom>
          <a:solidFill>
            <a:srgbClr val="FFFF99">
              <a:alpha val="74902"/>
            </a:srgb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defTabSz="5794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defTabSz="5794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defTabSz="5794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defTabSz="5794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defTabSz="5794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defTabSz="57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57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57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57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514350">
              <a:lnSpc>
                <a:spcPct val="90000"/>
              </a:lnSpc>
              <a:spcBef>
                <a:spcPct val="20000"/>
              </a:spcBef>
              <a:buFont typeface="+mj-lt"/>
              <a:buAutoNum type="romanUcPeriod"/>
            </a:pPr>
            <a:r>
              <a:rPr lang="en-US" sz="32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The Reception Of The Holy Spirit</a:t>
            </a: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(vv. 1-13)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Font typeface="+mj-lt"/>
              <a:buAutoNum type="romanUcPeriod"/>
            </a:pP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Font typeface="+mj-lt"/>
              <a:buAutoNum type="romanUcPeriod"/>
            </a:pPr>
            <a:r>
              <a:rPr lang="en-US" sz="32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Peter’s Sermon</a:t>
            </a: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(vv. 14-36)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Font typeface="+mj-lt"/>
              <a:buAutoNum type="romanUcPeriod"/>
            </a:pP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Font typeface="+mj-lt"/>
              <a:buAutoNum type="romanUcPeriod"/>
            </a:pPr>
            <a:r>
              <a:rPr lang="en-US" sz="32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Response Of The Multitude</a:t>
            </a: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(vv. 37-41)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Font typeface="+mj-lt"/>
              <a:buAutoNum type="romanUcPeriod"/>
            </a:pP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Font typeface="+mj-lt"/>
              <a:buAutoNum type="romanUcPeriod"/>
            </a:pPr>
            <a:r>
              <a:rPr lang="en-US" sz="32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The Disciples Continued In The Apostles Doctrine</a:t>
            </a: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(vv. 42-47)</a:t>
            </a: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3771900" y="228600"/>
            <a:ext cx="4648200" cy="107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Acts 2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sz="3600" i="1" dirty="0">
                <a:latin typeface="Tahoma" pitchFamily="34" charset="0"/>
                <a:ea typeface="Tahoma" pitchFamily="34" charset="0"/>
                <a:cs typeface="Tahoma" pitchFamily="34" charset="0"/>
              </a:rPr>
              <a:t>“The Beginning”</a:t>
            </a:r>
          </a:p>
        </p:txBody>
      </p:sp>
    </p:spTree>
    <p:extLst>
      <p:ext uri="{BB962C8B-B14F-4D97-AF65-F5344CB8AC3E}">
        <p14:creationId xmlns:p14="http://schemas.microsoft.com/office/powerpoint/2010/main" val="295653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1295400" y="355001"/>
            <a:ext cx="9601200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5794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defTabSz="5794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defTabSz="5794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defTabSz="5794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defTabSz="5794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defTabSz="57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57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57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57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71500" indent="-571500" algn="ctr">
              <a:lnSpc>
                <a:spcPct val="90000"/>
              </a:lnSpc>
              <a:spcBef>
                <a:spcPct val="20000"/>
              </a:spcBef>
              <a:buFont typeface="+mj-lt"/>
              <a:buAutoNum type="romanUcPeriod"/>
            </a:pPr>
            <a:r>
              <a:rPr lang="en-US" sz="36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The Reception Of The Holy Spirit</a:t>
            </a:r>
            <a:r>
              <a:rPr lang="en-US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> (vv. 1-13)</a:t>
            </a: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685800" y="1371600"/>
            <a:ext cx="10896600" cy="1040285"/>
          </a:xfrm>
          <a:prstGeom prst="rect">
            <a:avLst/>
          </a:prstGeom>
          <a:solidFill>
            <a:srgbClr val="FFFFFF">
              <a:alpha val="74118"/>
            </a:srgb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0"/>
              </a:spcBef>
              <a:tabLst>
                <a:tab pos="5175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tabLst>
                <a:tab pos="5175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tabLst>
                <a:tab pos="5175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tabLst>
                <a:tab pos="5175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tabLst>
                <a:tab pos="5175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75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75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75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75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800100" lvl="1" indent="-342900">
              <a:spcBef>
                <a:spcPct val="20000"/>
              </a:spcBef>
              <a:buFont typeface="+mj-lt"/>
              <a:buAutoNum type="alphaUcPeriod"/>
            </a:pPr>
            <a:r>
              <a:rPr lang="en-US" sz="2800" i="1" dirty="0">
                <a:latin typeface="Tahoma" pitchFamily="34" charset="0"/>
                <a:ea typeface="Tahoma" pitchFamily="34" charset="0"/>
                <a:cs typeface="Tahoma" pitchFamily="34" charset="0"/>
              </a:rPr>
              <a:t>The apostles receive the Spirit and speak in tongues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(vv. 1-4)</a:t>
            </a:r>
          </a:p>
          <a:p>
            <a:pPr marL="800100" lvl="1" indent="-342900">
              <a:spcBef>
                <a:spcPct val="20000"/>
              </a:spcBef>
              <a:buFont typeface="+mj-lt"/>
              <a:buAutoNum type="alphaUcPeriod"/>
            </a:pPr>
            <a:r>
              <a:rPr lang="en-US" sz="2800" i="1" dirty="0">
                <a:latin typeface="Tahoma" pitchFamily="34" charset="0"/>
                <a:ea typeface="Tahoma" pitchFamily="34" charset="0"/>
                <a:cs typeface="Tahoma" pitchFamily="34" charset="0"/>
              </a:rPr>
              <a:t>The multitude is amazed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(vv. 5-13)</a:t>
            </a:r>
          </a:p>
        </p:txBody>
      </p:sp>
      <p:sp>
        <p:nvSpPr>
          <p:cNvPr id="91141" name="Oval 5"/>
          <p:cNvSpPr>
            <a:spLocks noChangeArrowheads="1"/>
          </p:cNvSpPr>
          <p:nvPr/>
        </p:nvSpPr>
        <p:spPr bwMode="auto">
          <a:xfrm>
            <a:off x="2095500" y="3124200"/>
            <a:ext cx="8001000" cy="2895600"/>
          </a:xfrm>
          <a:prstGeom prst="ellipse">
            <a:avLst/>
          </a:prstGeom>
          <a:solidFill>
            <a:srgbClr val="002060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3200" b="1" u="sng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Audience</a:t>
            </a:r>
            <a:r>
              <a:rPr lang="en-US" sz="3200" u="sng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900" u="sng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In Sin</a:t>
            </a:r>
          </a:p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Think they are okay</a:t>
            </a:r>
          </a:p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Have some knowledge</a:t>
            </a:r>
          </a:p>
        </p:txBody>
      </p:sp>
    </p:spTree>
    <p:extLst>
      <p:ext uri="{BB962C8B-B14F-4D97-AF65-F5344CB8AC3E}">
        <p14:creationId xmlns:p14="http://schemas.microsoft.com/office/powerpoint/2010/main" val="265437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11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1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 uiExpand="1" build="p" bldLvl="2" animBg="1"/>
      <p:bldP spid="911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id="{A4D6E7DC-730D-452A-A660-95D601E0E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1900" y="228600"/>
            <a:ext cx="4648200" cy="107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Acts 2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sz="3600" i="1" dirty="0">
                <a:latin typeface="Tahoma" pitchFamily="34" charset="0"/>
                <a:ea typeface="Tahoma" pitchFamily="34" charset="0"/>
                <a:cs typeface="Tahoma" pitchFamily="34" charset="0"/>
              </a:rPr>
              <a:t>“The Beginning”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084E5C65-351F-4650-B5EE-45878E103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1638550"/>
            <a:ext cx="10287000" cy="4228850"/>
          </a:xfrm>
          <a:prstGeom prst="rect">
            <a:avLst/>
          </a:prstGeom>
          <a:solidFill>
            <a:srgbClr val="FFFF99">
              <a:alpha val="74902"/>
            </a:srgb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defTabSz="5794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defTabSz="5794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defTabSz="5794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defTabSz="5794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defTabSz="5794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defTabSz="57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57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57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57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514350">
              <a:lnSpc>
                <a:spcPct val="90000"/>
              </a:lnSpc>
              <a:spcBef>
                <a:spcPct val="20000"/>
              </a:spcBef>
              <a:buFont typeface="+mj-lt"/>
              <a:buAutoNum type="romanUcPeriod"/>
            </a:pPr>
            <a:r>
              <a:rPr lang="en-US" sz="32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The Reception Of The Holy Spirit</a:t>
            </a: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(vv. 1-13)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Font typeface="+mj-lt"/>
              <a:buAutoNum type="romanUcPeriod"/>
            </a:pP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Font typeface="+mj-lt"/>
              <a:buAutoNum type="romanUcPeriod"/>
            </a:pPr>
            <a:r>
              <a:rPr lang="en-US" sz="32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Peter’s Sermon</a:t>
            </a: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(vv. 14-36)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Font typeface="+mj-lt"/>
              <a:buAutoNum type="romanUcPeriod"/>
            </a:pP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Font typeface="+mj-lt"/>
              <a:buAutoNum type="romanUcPeriod"/>
            </a:pPr>
            <a:r>
              <a:rPr lang="en-US" sz="32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Response Of The Multitude</a:t>
            </a: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(vv. 37-41)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Font typeface="+mj-lt"/>
              <a:buAutoNum type="romanUcPeriod"/>
            </a:pP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Font typeface="+mj-lt"/>
              <a:buAutoNum type="romanUcPeriod"/>
            </a:pPr>
            <a:r>
              <a:rPr lang="en-US" sz="32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The Disciples Continued In The Apostles Doctrine</a:t>
            </a: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(vv. 42-47)</a:t>
            </a:r>
          </a:p>
        </p:txBody>
      </p:sp>
    </p:spTree>
    <p:extLst>
      <p:ext uri="{BB962C8B-B14F-4D97-AF65-F5344CB8AC3E}">
        <p14:creationId xmlns:p14="http://schemas.microsoft.com/office/powerpoint/2010/main" val="296564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2554691" y="323469"/>
            <a:ext cx="7046509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 algn="ctr">
              <a:lnSpc>
                <a:spcPct val="90000"/>
              </a:lnSpc>
              <a:buFont typeface="+mj-lt"/>
              <a:buAutoNum type="romanUcPeriod" startAt="2"/>
            </a:pPr>
            <a:r>
              <a:rPr lang="en-US" sz="36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Peter’s Sermon</a:t>
            </a:r>
            <a:r>
              <a:rPr lang="en-US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> (vv. 14-36)</a:t>
            </a: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1981200" y="1295400"/>
            <a:ext cx="8229600" cy="480131"/>
          </a:xfrm>
          <a:prstGeom prst="rect">
            <a:avLst/>
          </a:prstGeom>
          <a:solidFill>
            <a:srgbClr val="FFFFFF">
              <a:alpha val="74118"/>
            </a:srgb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0"/>
              </a:spcBef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A. </a:t>
            </a:r>
            <a:r>
              <a:rPr lang="en-US" sz="2800" i="1" dirty="0">
                <a:latin typeface="Tahoma" pitchFamily="34" charset="0"/>
                <a:ea typeface="Tahoma" pitchFamily="34" charset="0"/>
                <a:cs typeface="Tahoma" pitchFamily="34" charset="0"/>
              </a:rPr>
              <a:t>Explanation of the events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(vv. 14-21)</a:t>
            </a:r>
          </a:p>
        </p:txBody>
      </p:sp>
    </p:spTree>
    <p:extLst>
      <p:ext uri="{BB962C8B-B14F-4D97-AF65-F5344CB8AC3E}">
        <p14:creationId xmlns:p14="http://schemas.microsoft.com/office/powerpoint/2010/main" val="388064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21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92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6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1905000" y="152401"/>
            <a:ext cx="5334000" cy="66048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17'And it shall come to pass in the last days, says God,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That I will pour out of My Spirit on all flesh;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Your sons and your daughters shall prophesy,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Your young men shall see visions,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Your old men shall dream dreams.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18 And on My menservants and on My maidservants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 will pour out My Spirit in those days;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 they shall prophesy.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 I will show wonders in heaven above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 signs in the earth beneath: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Blood and fire and vapor of smoke.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 The sun shall be turned into darkness,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 the moon into blood,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Before the coming of the great and awesome day of the LORD.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21 And it shall come to pass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That whoever calls on the name of the LORD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Shall be saved.'  </a:t>
            </a:r>
          </a:p>
        </p:txBody>
      </p:sp>
      <p:sp>
        <p:nvSpPr>
          <p:cNvPr id="104453" name="AutoShape 5"/>
          <p:cNvSpPr>
            <a:spLocks/>
          </p:cNvSpPr>
          <p:nvPr/>
        </p:nvSpPr>
        <p:spPr bwMode="auto">
          <a:xfrm>
            <a:off x="7239000" y="457200"/>
            <a:ext cx="609600" cy="2667000"/>
          </a:xfrm>
          <a:prstGeom prst="rightBrace">
            <a:avLst>
              <a:gd name="adj1" fmla="val 36458"/>
              <a:gd name="adj2" fmla="val 50000"/>
            </a:avLst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/>
            <a:endParaRPr lang="en-US"/>
          </a:p>
        </p:txBody>
      </p:sp>
      <p:sp>
        <p:nvSpPr>
          <p:cNvPr id="104455" name="AutoShape 7"/>
          <p:cNvSpPr>
            <a:spLocks/>
          </p:cNvSpPr>
          <p:nvPr/>
        </p:nvSpPr>
        <p:spPr bwMode="auto">
          <a:xfrm>
            <a:off x="7239000" y="3124200"/>
            <a:ext cx="609600" cy="2057400"/>
          </a:xfrm>
          <a:prstGeom prst="rightBrace">
            <a:avLst>
              <a:gd name="adj1" fmla="val 28125"/>
              <a:gd name="adj2" fmla="val 50000"/>
            </a:avLst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/>
            <a:endParaRPr lang="en-US"/>
          </a:p>
        </p:txBody>
      </p:sp>
      <p:sp>
        <p:nvSpPr>
          <p:cNvPr id="104456" name="AutoShape 8"/>
          <p:cNvSpPr>
            <a:spLocks/>
          </p:cNvSpPr>
          <p:nvPr/>
        </p:nvSpPr>
        <p:spPr bwMode="auto">
          <a:xfrm>
            <a:off x="7239000" y="5181600"/>
            <a:ext cx="609600" cy="1371600"/>
          </a:xfrm>
          <a:prstGeom prst="rightBrace">
            <a:avLst>
              <a:gd name="adj1" fmla="val 15625"/>
              <a:gd name="adj2" fmla="val 50000"/>
            </a:avLst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/>
            <a:endParaRPr lang="en-US"/>
          </a:p>
        </p:txBody>
      </p:sp>
      <p:sp>
        <p:nvSpPr>
          <p:cNvPr id="104457" name="Text Box 9"/>
          <p:cNvSpPr txBox="1">
            <a:spLocks noChangeArrowheads="1"/>
          </p:cNvSpPr>
          <p:nvPr/>
        </p:nvSpPr>
        <p:spPr bwMode="auto">
          <a:xfrm>
            <a:off x="7908925" y="1436688"/>
            <a:ext cx="199490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3200" b="1" dirty="0"/>
              <a:t>Revelation</a:t>
            </a:r>
          </a:p>
        </p:txBody>
      </p:sp>
      <p:sp>
        <p:nvSpPr>
          <p:cNvPr id="104458" name="Text Box 10"/>
          <p:cNvSpPr txBox="1">
            <a:spLocks noChangeArrowheads="1"/>
          </p:cNvSpPr>
          <p:nvPr/>
        </p:nvSpPr>
        <p:spPr bwMode="auto">
          <a:xfrm>
            <a:off x="8001001" y="3900488"/>
            <a:ext cx="24341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3200" b="1" dirty="0"/>
              <a:t>Confirmation</a:t>
            </a:r>
          </a:p>
        </p:txBody>
      </p:sp>
      <p:sp>
        <p:nvSpPr>
          <p:cNvPr id="104459" name="Text Box 11"/>
          <p:cNvSpPr txBox="1">
            <a:spLocks noChangeArrowheads="1"/>
          </p:cNvSpPr>
          <p:nvPr/>
        </p:nvSpPr>
        <p:spPr bwMode="auto">
          <a:xfrm>
            <a:off x="7924800" y="5486400"/>
            <a:ext cx="175221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3200" b="1" dirty="0"/>
              <a:t>Salvation</a:t>
            </a:r>
          </a:p>
        </p:txBody>
      </p:sp>
    </p:spTree>
    <p:extLst>
      <p:ext uri="{BB962C8B-B14F-4D97-AF65-F5344CB8AC3E}">
        <p14:creationId xmlns:p14="http://schemas.microsoft.com/office/powerpoint/2010/main" val="194709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3" grpId="0" animBg="1"/>
      <p:bldP spid="104455" grpId="0" animBg="1"/>
      <p:bldP spid="104456" grpId="0" animBg="1"/>
      <p:bldP spid="104457" grpId="0"/>
      <p:bldP spid="104458" grpId="0"/>
      <p:bldP spid="1044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1219200" y="1295400"/>
            <a:ext cx="9753600" cy="2893100"/>
          </a:xfrm>
          <a:prstGeom prst="rect">
            <a:avLst/>
          </a:prstGeom>
          <a:solidFill>
            <a:srgbClr val="FFFFFF">
              <a:alpha val="74118"/>
            </a:srgb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0"/>
              </a:spcBef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lnSpc>
                <a:spcPct val="90000"/>
              </a:lnSpc>
              <a:spcBef>
                <a:spcPct val="50000"/>
              </a:spcBef>
              <a:buFont typeface="+mj-lt"/>
              <a:buAutoNum type="alphaUcPeriod"/>
            </a:pPr>
            <a:r>
              <a:rPr lang="en-US" sz="2800" i="1" dirty="0">
                <a:latin typeface="Tahoma" pitchFamily="34" charset="0"/>
                <a:ea typeface="Tahoma" pitchFamily="34" charset="0"/>
                <a:cs typeface="Tahoma" pitchFamily="34" charset="0"/>
              </a:rPr>
              <a:t>Explanation of the events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(vv. 14-21)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Font typeface="+mj-lt"/>
              <a:buAutoNum type="alphaUcPeriod"/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J</a:t>
            </a:r>
            <a:r>
              <a:rPr lang="en-US" sz="2800" i="1" dirty="0">
                <a:latin typeface="Tahoma" pitchFamily="34" charset="0"/>
                <a:ea typeface="Tahoma" pitchFamily="34" charset="0"/>
                <a:cs typeface="Tahoma" pitchFamily="34" charset="0"/>
              </a:rPr>
              <a:t>esus is raised from the dead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(vv. 22-36)</a:t>
            </a:r>
          </a:p>
          <a:p>
            <a:pPr marL="914400" lvl="1" indent="-457200">
              <a:lnSpc>
                <a:spcPct val="9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The one you crucified is raised (vv. 22-24)</a:t>
            </a:r>
          </a:p>
          <a:p>
            <a:pPr marL="914400" lvl="1" indent="-457200">
              <a:lnSpc>
                <a:spcPct val="9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David prophesied of this (vv. 25-31)</a:t>
            </a:r>
          </a:p>
          <a:p>
            <a:pPr marL="914400" lvl="1" indent="-457200">
              <a:lnSpc>
                <a:spcPct val="9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He is now exalted as both Lord &amp; Christ (vv. 32-36)</a:t>
            </a:r>
          </a:p>
        </p:txBody>
      </p:sp>
      <p:sp>
        <p:nvSpPr>
          <p:cNvPr id="103428" name="Oval 4"/>
          <p:cNvSpPr>
            <a:spLocks noChangeArrowheads="1"/>
          </p:cNvSpPr>
          <p:nvPr/>
        </p:nvSpPr>
        <p:spPr bwMode="auto">
          <a:xfrm>
            <a:off x="2140688" y="4419600"/>
            <a:ext cx="8001000" cy="2133600"/>
          </a:xfrm>
          <a:prstGeom prst="ellipse">
            <a:avLst/>
          </a:prstGeom>
          <a:solidFill>
            <a:srgbClr val="002060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 u="sng">
                <a:solidFill>
                  <a:schemeClr val="bg1"/>
                </a:solidFill>
              </a:rPr>
              <a:t>What they heard</a:t>
            </a:r>
            <a:r>
              <a:rPr lang="en-US" sz="2800" u="sng">
                <a:solidFill>
                  <a:schemeClr val="bg1"/>
                </a:solidFill>
              </a:rPr>
              <a:t>:</a:t>
            </a:r>
          </a:p>
          <a:p>
            <a:pPr algn="ctr">
              <a:lnSpc>
                <a:spcPct val="90000"/>
              </a:lnSpc>
            </a:pPr>
            <a:r>
              <a:rPr lang="en-US" sz="3600">
                <a:solidFill>
                  <a:schemeClr val="bg1"/>
                </a:solidFill>
              </a:rPr>
              <a:t> Conviction of sin</a:t>
            </a:r>
          </a:p>
          <a:p>
            <a:pPr algn="ctr">
              <a:lnSpc>
                <a:spcPct val="90000"/>
              </a:lnSpc>
            </a:pPr>
            <a:r>
              <a:rPr lang="en-US" sz="3600">
                <a:solidFill>
                  <a:schemeClr val="bg1"/>
                </a:solidFill>
              </a:rPr>
              <a:t> Evidence of Res. of Christ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986490" y="231776"/>
            <a:ext cx="6193619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571500" indent="-571500" algn="ctr">
              <a:lnSpc>
                <a:spcPct val="90000"/>
              </a:lnSpc>
              <a:buFont typeface="+mj-lt"/>
              <a:buAutoNum type="romanUcPeriod" startAt="2"/>
            </a:pPr>
            <a:r>
              <a:rPr lang="en-US" sz="36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Peter’s Sermon</a:t>
            </a:r>
            <a:r>
              <a:rPr lang="en-US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> (vv. 14-36)</a:t>
            </a:r>
          </a:p>
        </p:txBody>
      </p:sp>
    </p:spTree>
    <p:extLst>
      <p:ext uri="{BB962C8B-B14F-4D97-AF65-F5344CB8AC3E}">
        <p14:creationId xmlns:p14="http://schemas.microsoft.com/office/powerpoint/2010/main" val="326765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uiExpand="1" build="p" bldLvl="5"/>
      <p:bldP spid="1034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D7D15E24-AD17-4768-9169-2683BF610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1638550"/>
            <a:ext cx="10287000" cy="4228850"/>
          </a:xfrm>
          <a:prstGeom prst="rect">
            <a:avLst/>
          </a:prstGeom>
          <a:solidFill>
            <a:srgbClr val="FFFF99">
              <a:alpha val="74902"/>
            </a:srgb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defTabSz="5794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defTabSz="5794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defTabSz="5794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defTabSz="5794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defTabSz="5794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defTabSz="57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57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57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57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514350">
              <a:lnSpc>
                <a:spcPct val="90000"/>
              </a:lnSpc>
              <a:spcBef>
                <a:spcPct val="20000"/>
              </a:spcBef>
              <a:buFont typeface="+mj-lt"/>
              <a:buAutoNum type="romanUcPeriod"/>
            </a:pPr>
            <a:r>
              <a:rPr lang="en-US" sz="32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The Reception Of The Holy Spirit</a:t>
            </a: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(vv. 1-13)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Font typeface="+mj-lt"/>
              <a:buAutoNum type="romanUcPeriod"/>
            </a:pP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Font typeface="+mj-lt"/>
              <a:buAutoNum type="romanUcPeriod"/>
            </a:pPr>
            <a:r>
              <a:rPr lang="en-US" sz="32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Peter’s Sermon</a:t>
            </a: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(vv. 14-36)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Font typeface="+mj-lt"/>
              <a:buAutoNum type="romanUcPeriod"/>
            </a:pP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Font typeface="+mj-lt"/>
              <a:buAutoNum type="romanUcPeriod"/>
            </a:pPr>
            <a:r>
              <a:rPr lang="en-US" sz="32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Response Of The Multitude</a:t>
            </a: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(vv. 37-41)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Font typeface="+mj-lt"/>
              <a:buAutoNum type="romanUcPeriod"/>
            </a:pP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Font typeface="+mj-lt"/>
              <a:buAutoNum type="romanUcPeriod"/>
            </a:pPr>
            <a:r>
              <a:rPr lang="en-US" sz="32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The Disciples Continued In The Apostles Doctrine</a:t>
            </a: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(vv. 42-47)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E981BDA0-15D0-46A9-9CAF-BDBB9A611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1900" y="228600"/>
            <a:ext cx="4648200" cy="107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Acts 2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sz="3600" i="1" dirty="0">
                <a:latin typeface="Tahoma" pitchFamily="34" charset="0"/>
                <a:ea typeface="Tahoma" pitchFamily="34" charset="0"/>
                <a:cs typeface="Tahoma" pitchFamily="34" charset="0"/>
              </a:rPr>
              <a:t>“The Beginning”</a:t>
            </a:r>
          </a:p>
        </p:txBody>
      </p:sp>
    </p:spTree>
    <p:extLst>
      <p:ext uri="{BB962C8B-B14F-4D97-AF65-F5344CB8AC3E}">
        <p14:creationId xmlns:p14="http://schemas.microsoft.com/office/powerpoint/2010/main" val="383464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1219201" y="304801"/>
            <a:ext cx="9677399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 algn="ctr">
              <a:lnSpc>
                <a:spcPct val="90000"/>
              </a:lnSpc>
              <a:buFont typeface="+mj-lt"/>
              <a:buAutoNum type="romanUcPeriod" startAt="3"/>
            </a:pPr>
            <a:r>
              <a:rPr lang="en-US" sz="36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Response Of The Multitude</a:t>
            </a:r>
            <a:r>
              <a:rPr lang="en-US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> (vv. 37-41)</a:t>
            </a: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1638300" y="1181791"/>
            <a:ext cx="8839200" cy="3237809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0"/>
              </a:spcBef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A. </a:t>
            </a:r>
            <a:r>
              <a:rPr lang="en-US" sz="2800" i="1" dirty="0">
                <a:latin typeface="Tahoma" pitchFamily="34" charset="0"/>
                <a:ea typeface="Tahoma" pitchFamily="34" charset="0"/>
                <a:cs typeface="Tahoma" pitchFamily="34" charset="0"/>
              </a:rPr>
              <a:t>They asked what to do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(vv. 37-40)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	1. The question (v. 37)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	2. The answer (vv. 38-40)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		a. Repent &amp; be baptized for rem. (vv. 38-39)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		b. Save yourself (v. 40)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B. </a:t>
            </a:r>
            <a:r>
              <a:rPr lang="en-US" sz="2800" i="1" dirty="0">
                <a:latin typeface="Tahoma" pitchFamily="34" charset="0"/>
                <a:ea typeface="Tahoma" pitchFamily="34" charset="0"/>
                <a:cs typeface="Tahoma" pitchFamily="34" charset="0"/>
              </a:rPr>
              <a:t>They gladly received word &amp; obeyed 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(v. 41)</a:t>
            </a:r>
          </a:p>
        </p:txBody>
      </p:sp>
      <p:sp>
        <p:nvSpPr>
          <p:cNvPr id="93191" name="Oval 7"/>
          <p:cNvSpPr>
            <a:spLocks noChangeArrowheads="1"/>
          </p:cNvSpPr>
          <p:nvPr/>
        </p:nvSpPr>
        <p:spPr bwMode="auto">
          <a:xfrm>
            <a:off x="2133600" y="4572000"/>
            <a:ext cx="8001000" cy="2133600"/>
          </a:xfrm>
          <a:prstGeom prst="ellipse">
            <a:avLst/>
          </a:prstGeom>
          <a:solidFill>
            <a:srgbClr val="002060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3200" b="1" u="sng" dirty="0">
                <a:solidFill>
                  <a:schemeClr val="bg1"/>
                </a:solidFill>
              </a:rPr>
              <a:t>What they were told</a:t>
            </a:r>
            <a:r>
              <a:rPr lang="en-US" sz="3200" u="sng" dirty="0">
                <a:solidFill>
                  <a:schemeClr val="bg1"/>
                </a:solidFill>
              </a:rPr>
              <a:t>:</a:t>
            </a:r>
          </a:p>
          <a:p>
            <a:pPr algn="ctr">
              <a:lnSpc>
                <a:spcPct val="90000"/>
              </a:lnSpc>
            </a:pPr>
            <a:r>
              <a:rPr lang="en-US" sz="4000" dirty="0">
                <a:solidFill>
                  <a:schemeClr val="bg1"/>
                </a:solidFill>
              </a:rPr>
              <a:t> Repent</a:t>
            </a:r>
          </a:p>
          <a:p>
            <a:pPr algn="ctr">
              <a:lnSpc>
                <a:spcPct val="90000"/>
              </a:lnSpc>
            </a:pPr>
            <a:r>
              <a:rPr lang="en-US" sz="4000" dirty="0">
                <a:solidFill>
                  <a:schemeClr val="bg1"/>
                </a:solidFill>
              </a:rPr>
              <a:t> Be Baptized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29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319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3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93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3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93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93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0" grpId="0" uiExpand="1" build="p" animBg="1"/>
      <p:bldP spid="9319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86200" y="152400"/>
            <a:ext cx="701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Records of the</a:t>
            </a:r>
          </a:p>
          <a:p>
            <a:pPr algn="ctr"/>
            <a:r>
              <a:rPr lang="en-US" sz="5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Great Commission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040464"/>
              </p:ext>
            </p:extLst>
          </p:nvPr>
        </p:nvGraphicFramePr>
        <p:xfrm>
          <a:off x="990600" y="2438400"/>
          <a:ext cx="9982200" cy="23545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3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5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1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17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667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Matthew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Teach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Baptize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Into Name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Mark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Preach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Believe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Baptized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Saved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Luke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Preached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Repentance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Remission</a:t>
                      </a:r>
                      <a:r>
                        <a:rPr lang="en-US" sz="2800" b="0" baseline="0" dirty="0"/>
                        <a:t> of Sins</a:t>
                      </a:r>
                      <a:endParaRPr lang="en-US" sz="2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485613"/>
              </p:ext>
            </p:extLst>
          </p:nvPr>
        </p:nvGraphicFramePr>
        <p:xfrm>
          <a:off x="990600" y="5181600"/>
          <a:ext cx="9982200" cy="94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3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5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1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17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667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Acts</a:t>
                      </a:r>
                      <a:r>
                        <a:rPr lang="en-US" sz="2800" b="0" baseline="0" dirty="0"/>
                        <a:t> 2</a:t>
                      </a:r>
                      <a:endParaRPr lang="en-US" sz="2800" b="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Hear</a:t>
                      </a:r>
                    </a:p>
                    <a:p>
                      <a:pPr algn="ctr"/>
                      <a:r>
                        <a:rPr lang="en-US" sz="2800" b="0" dirty="0"/>
                        <a:t>(v.</a:t>
                      </a:r>
                      <a:r>
                        <a:rPr lang="en-US" sz="2800" b="0" baseline="0" dirty="0"/>
                        <a:t> 22)</a:t>
                      </a:r>
                      <a:endParaRPr lang="en-US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Know</a:t>
                      </a:r>
                    </a:p>
                    <a:p>
                      <a:pPr algn="ctr"/>
                      <a:r>
                        <a:rPr lang="en-US" sz="2800" b="0" dirty="0"/>
                        <a:t>(v.</a:t>
                      </a:r>
                      <a:r>
                        <a:rPr lang="en-US" sz="2800" b="0" baseline="0" dirty="0"/>
                        <a:t> 36)</a:t>
                      </a:r>
                      <a:endParaRPr lang="en-US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Repent</a:t>
                      </a:r>
                    </a:p>
                    <a:p>
                      <a:pPr algn="ctr"/>
                      <a:r>
                        <a:rPr lang="en-US" sz="2800" b="0" dirty="0"/>
                        <a:t>(v. 38)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Baptized</a:t>
                      </a:r>
                    </a:p>
                    <a:p>
                      <a:pPr algn="ctr"/>
                      <a:r>
                        <a:rPr lang="en-US" sz="2800" b="0" dirty="0"/>
                        <a:t>(v. 38)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Rem of sin</a:t>
                      </a:r>
                    </a:p>
                    <a:p>
                      <a:pPr algn="ctr"/>
                      <a:r>
                        <a:rPr lang="en-US" sz="2800" b="0" dirty="0"/>
                        <a:t>(v. 38)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157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82CD4465-FB64-4257-A878-5A937765D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1638550"/>
            <a:ext cx="10287000" cy="4228850"/>
          </a:xfrm>
          <a:prstGeom prst="rect">
            <a:avLst/>
          </a:prstGeom>
          <a:solidFill>
            <a:srgbClr val="FFFF99">
              <a:alpha val="74902"/>
            </a:srgb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defTabSz="5794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defTabSz="5794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defTabSz="5794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defTabSz="5794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defTabSz="5794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defTabSz="57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57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57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57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514350">
              <a:lnSpc>
                <a:spcPct val="90000"/>
              </a:lnSpc>
              <a:spcBef>
                <a:spcPct val="20000"/>
              </a:spcBef>
              <a:buFont typeface="+mj-lt"/>
              <a:buAutoNum type="romanUcPeriod"/>
            </a:pPr>
            <a:r>
              <a:rPr lang="en-US" sz="32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The Reception Of The Holy Spirit</a:t>
            </a: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(vv. 1-13)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Font typeface="+mj-lt"/>
              <a:buAutoNum type="romanUcPeriod"/>
            </a:pP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Font typeface="+mj-lt"/>
              <a:buAutoNum type="romanUcPeriod"/>
            </a:pPr>
            <a:r>
              <a:rPr lang="en-US" sz="32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Peter’s Sermon</a:t>
            </a: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(vv. 14-36)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Font typeface="+mj-lt"/>
              <a:buAutoNum type="romanUcPeriod"/>
            </a:pP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Font typeface="+mj-lt"/>
              <a:buAutoNum type="romanUcPeriod"/>
            </a:pPr>
            <a:r>
              <a:rPr lang="en-US" sz="32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Response Of The Multitude</a:t>
            </a: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(vv. 37-41)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Font typeface="+mj-lt"/>
              <a:buAutoNum type="romanUcPeriod"/>
            </a:pP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Font typeface="+mj-lt"/>
              <a:buAutoNum type="romanUcPeriod"/>
            </a:pPr>
            <a:r>
              <a:rPr lang="en-US" sz="32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The Disciples Continued In The Apostles Doctrine</a:t>
            </a: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(vv. 42-47)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F13B3F04-4654-48CC-926A-378F61FFB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1900" y="228600"/>
            <a:ext cx="4648200" cy="107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Acts 2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sz="3600" i="1" dirty="0">
                <a:latin typeface="Tahoma" pitchFamily="34" charset="0"/>
                <a:ea typeface="Tahoma" pitchFamily="34" charset="0"/>
                <a:cs typeface="Tahoma" pitchFamily="34" charset="0"/>
              </a:rPr>
              <a:t>“The Beginning”</a:t>
            </a:r>
          </a:p>
        </p:txBody>
      </p:sp>
    </p:spTree>
    <p:extLst>
      <p:ext uri="{BB962C8B-B14F-4D97-AF65-F5344CB8AC3E}">
        <p14:creationId xmlns:p14="http://schemas.microsoft.com/office/powerpoint/2010/main" val="79606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1EB584-94C2-4BCB-99C6-169C172C09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r="1666"/>
          <a:stretch/>
        </p:blipFill>
        <p:spPr>
          <a:xfrm rot="21206803">
            <a:off x="324911" y="321907"/>
            <a:ext cx="3862683" cy="2354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3" name="TextBox 3">
            <a:extLst>
              <a:ext uri="{FF2B5EF4-FFF2-40B4-BE49-F238E27FC236}">
                <a16:creationId xmlns:a16="http://schemas.microsoft.com/office/drawing/2014/main" id="{3C869CE1-7EFC-4452-98F8-AF881C996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4809" y="914536"/>
            <a:ext cx="7315200" cy="99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867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rPr>
              <a:t>Topics </a:t>
            </a:r>
          </a:p>
        </p:txBody>
      </p:sp>
      <p:sp>
        <p:nvSpPr>
          <p:cNvPr id="15364" name="TextBox 4">
            <a:extLst>
              <a:ext uri="{FF2B5EF4-FFF2-40B4-BE49-F238E27FC236}">
                <a16:creationId xmlns:a16="http://schemas.microsoft.com/office/drawing/2014/main" id="{EC8157C4-416C-4E8F-BC60-364E1F740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5631" y="2764521"/>
            <a:ext cx="8440739" cy="11086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189" marR="0" lvl="0" indent="-457189" algn="l" defTabSz="914377" rtl="0" eaLnBrk="0" fontAlgn="base" latinLnBrk="0" hangingPunct="0">
              <a:lnSpc>
                <a:spcPts val="413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Tuesday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–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Seduction of Joseph</a:t>
            </a:r>
          </a:p>
          <a:p>
            <a:pPr marL="457189" marR="0" lvl="0" indent="-457189" algn="l" defTabSz="914377" rtl="0" eaLnBrk="0" fontAlgn="base" latinLnBrk="0" hangingPunct="0">
              <a:lnSpc>
                <a:spcPts val="413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Wednesday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–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Wayward Son Comes Home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723900" y="152400"/>
            <a:ext cx="10744200" cy="108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 algn="ctr">
              <a:lnSpc>
                <a:spcPct val="90000"/>
              </a:lnSpc>
              <a:buFont typeface="+mj-lt"/>
              <a:buAutoNum type="romanUcPeriod" startAt="4"/>
            </a:pPr>
            <a:r>
              <a:rPr lang="en-US" sz="36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The Disciples Continued In The Apostles Doctrine</a:t>
            </a:r>
            <a:r>
              <a:rPr lang="en-US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> (vv. 42-47)</a:t>
            </a:r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1981200" y="1379208"/>
            <a:ext cx="8229600" cy="409958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50000"/>
              </a:spcBef>
              <a:buFont typeface="+mj-lt"/>
              <a:buAutoNum type="alphaUcPeriod"/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Followed apostles authority (v. 42)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Font typeface="+mj-lt"/>
              <a:buAutoNum type="alphaUcPeriod"/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Were steadfast (v. 42)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Font typeface="+mj-lt"/>
              <a:buAutoNum type="alphaUcPeriod"/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Worshiped (v. 42)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Font typeface="+mj-lt"/>
              <a:buAutoNum type="alphaUcPeriod"/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Feared (v. 43)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Font typeface="+mj-lt"/>
              <a:buAutoNum type="alphaUcPeriod"/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Took care of needy (vv. 44-45)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Font typeface="+mj-lt"/>
              <a:buAutoNum type="alphaUcPeriod"/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Served daily (v. 46)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Font typeface="+mj-lt"/>
              <a:buAutoNum type="alphaUcPeriod"/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Grew (v. 47)</a:t>
            </a:r>
          </a:p>
        </p:txBody>
      </p:sp>
      <p:sp>
        <p:nvSpPr>
          <p:cNvPr id="97288" name="Oval 8"/>
          <p:cNvSpPr>
            <a:spLocks noChangeArrowheads="1"/>
          </p:cNvSpPr>
          <p:nvPr/>
        </p:nvSpPr>
        <p:spPr bwMode="auto">
          <a:xfrm>
            <a:off x="4648200" y="4602492"/>
            <a:ext cx="7543800" cy="2103108"/>
          </a:xfrm>
          <a:prstGeom prst="ellipse">
            <a:avLst/>
          </a:prstGeom>
          <a:solidFill>
            <a:srgbClr val="002060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 u="sng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What did they become?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800" u="sng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3200" i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Active Christians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3200" i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Worshiped, Dedicated, Active</a:t>
            </a:r>
          </a:p>
        </p:txBody>
      </p:sp>
    </p:spTree>
    <p:extLst>
      <p:ext uri="{BB962C8B-B14F-4D97-AF65-F5344CB8AC3E}">
        <p14:creationId xmlns:p14="http://schemas.microsoft.com/office/powerpoint/2010/main" val="223501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72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7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97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7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972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972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972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6" grpId="0" uiExpand="1" build="p" animBg="1"/>
      <p:bldP spid="9728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133600" y="2438400"/>
            <a:ext cx="4572000" cy="18288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 algn="ctr">
              <a:buFont typeface="+mj-lt"/>
              <a:buAutoNum type="romanUcPeriod"/>
            </a:pPr>
            <a:r>
              <a:rPr lang="en-US" sz="3600" b="1" dirty="0">
                <a:solidFill>
                  <a:srgbClr val="FFFF99"/>
                </a:solidFill>
              </a:rPr>
              <a:t>The Account </a:t>
            </a:r>
            <a:r>
              <a:rPr lang="en-US" sz="3600" dirty="0">
                <a:solidFill>
                  <a:srgbClr val="FFFF99"/>
                </a:solidFill>
              </a:rPr>
              <a:t>(Acts 2)</a:t>
            </a:r>
          </a:p>
        </p:txBody>
      </p:sp>
      <p:sp>
        <p:nvSpPr>
          <p:cNvPr id="7" name="Oval 6"/>
          <p:cNvSpPr/>
          <p:nvPr/>
        </p:nvSpPr>
        <p:spPr>
          <a:xfrm>
            <a:off x="5562600" y="4267200"/>
            <a:ext cx="4572000" cy="18288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2"/>
            </a:pPr>
            <a:r>
              <a:rPr lang="en-US" sz="3600" b="1" dirty="0">
                <a:solidFill>
                  <a:srgbClr val="FFFF99"/>
                </a:solidFill>
              </a:rPr>
              <a:t>The Summary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49EC67-27F9-4499-9CD2-045955C1B08E}"/>
              </a:ext>
            </a:extLst>
          </p:cNvPr>
          <p:cNvSpPr txBox="1"/>
          <p:nvPr/>
        </p:nvSpPr>
        <p:spPr>
          <a:xfrm>
            <a:off x="1295400" y="276761"/>
            <a:ext cx="9601200" cy="1384995"/>
          </a:xfrm>
          <a:prstGeom prst="rect">
            <a:avLst/>
          </a:prstGeom>
          <a:solidFill>
            <a:srgbClr val="FFFFFF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Conversion of the 3,000</a:t>
            </a:r>
          </a:p>
          <a:p>
            <a:pPr algn="ctr"/>
            <a:r>
              <a:rPr lang="en-US" sz="3600" i="1" dirty="0">
                <a:latin typeface="Tahoma" pitchFamily="34" charset="0"/>
                <a:ea typeface="Tahoma" pitchFamily="34" charset="0"/>
                <a:cs typeface="Tahoma" pitchFamily="34" charset="0"/>
              </a:rPr>
              <a:t>(Acts 2)</a:t>
            </a:r>
          </a:p>
        </p:txBody>
      </p:sp>
    </p:spTree>
    <p:extLst>
      <p:ext uri="{BB962C8B-B14F-4D97-AF65-F5344CB8AC3E}">
        <p14:creationId xmlns:p14="http://schemas.microsoft.com/office/powerpoint/2010/main" val="96880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4191000" y="1"/>
            <a:ext cx="6477000" cy="1446550"/>
          </a:xfrm>
          <a:prstGeom prst="rect">
            <a:avLst/>
          </a:prstGeom>
          <a:solidFill>
            <a:srgbClr val="FFFFFF">
              <a:alpha val="25999"/>
            </a:srgbClr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Summary of Their Conversion</a:t>
            </a:r>
          </a:p>
        </p:txBody>
      </p:sp>
      <p:sp>
        <p:nvSpPr>
          <p:cNvPr id="98310" name="AutoShape 6"/>
          <p:cNvSpPr>
            <a:spLocks noChangeArrowheads="1"/>
          </p:cNvSpPr>
          <p:nvPr/>
        </p:nvSpPr>
        <p:spPr bwMode="auto">
          <a:xfrm>
            <a:off x="1295400" y="1752600"/>
            <a:ext cx="3581400" cy="1219200"/>
          </a:xfrm>
          <a:prstGeom prst="homePlate">
            <a:avLst>
              <a:gd name="adj" fmla="val 73438"/>
            </a:avLst>
          </a:prstGeom>
          <a:solidFill>
            <a:srgbClr val="0000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 sz="28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What Were</a:t>
            </a:r>
          </a:p>
          <a:p>
            <a:pPr algn="ctr">
              <a:buFontTx/>
              <a:buNone/>
            </a:pPr>
            <a:r>
              <a:rPr lang="en-US" sz="28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They Told?</a:t>
            </a:r>
          </a:p>
        </p:txBody>
      </p:sp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5334000" y="1579564"/>
            <a:ext cx="5181600" cy="1557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They were in sin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Jesus was raised from dead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Must Repent &amp; Be Baptized</a:t>
            </a:r>
          </a:p>
        </p:txBody>
      </p:sp>
      <p:sp>
        <p:nvSpPr>
          <p:cNvPr id="98312" name="AutoShape 8"/>
          <p:cNvSpPr>
            <a:spLocks noChangeArrowheads="1"/>
          </p:cNvSpPr>
          <p:nvPr/>
        </p:nvSpPr>
        <p:spPr bwMode="auto">
          <a:xfrm>
            <a:off x="1295400" y="3276600"/>
            <a:ext cx="3581400" cy="1219200"/>
          </a:xfrm>
          <a:prstGeom prst="homePlate">
            <a:avLst>
              <a:gd name="adj" fmla="val 73438"/>
            </a:avLst>
          </a:prstGeom>
          <a:solidFill>
            <a:srgbClr val="0000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What Did They</a:t>
            </a:r>
          </a:p>
          <a:p>
            <a:pPr algn="ctr">
              <a:buFontTx/>
              <a:buNone/>
            </a:pPr>
            <a:r>
              <a:rPr lang="en-US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Understand?</a:t>
            </a:r>
          </a:p>
        </p:txBody>
      </p:sp>
      <p:sp>
        <p:nvSpPr>
          <p:cNvPr id="98313" name="Text Box 9"/>
          <p:cNvSpPr txBox="1">
            <a:spLocks noChangeArrowheads="1"/>
          </p:cNvSpPr>
          <p:nvPr/>
        </p:nvSpPr>
        <p:spPr bwMode="auto">
          <a:xfrm>
            <a:off x="5334000" y="3524917"/>
            <a:ext cx="6477000" cy="142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That they needed to be saved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That Jesus is Son of God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That they must repent &amp; be baptized</a:t>
            </a:r>
          </a:p>
        </p:txBody>
      </p:sp>
      <p:sp>
        <p:nvSpPr>
          <p:cNvPr id="98314" name="AutoShape 10"/>
          <p:cNvSpPr>
            <a:spLocks noChangeArrowheads="1"/>
          </p:cNvSpPr>
          <p:nvPr/>
        </p:nvSpPr>
        <p:spPr bwMode="auto">
          <a:xfrm>
            <a:off x="1295400" y="4953000"/>
            <a:ext cx="3581400" cy="1219200"/>
          </a:xfrm>
          <a:prstGeom prst="homePlate">
            <a:avLst>
              <a:gd name="adj" fmla="val 73438"/>
            </a:avLst>
          </a:prstGeom>
          <a:solidFill>
            <a:srgbClr val="0000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 sz="28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How Did They</a:t>
            </a:r>
          </a:p>
          <a:p>
            <a:pPr algn="ctr">
              <a:buFontTx/>
              <a:buNone/>
            </a:pPr>
            <a:r>
              <a:rPr lang="en-US" sz="28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Respond?</a:t>
            </a:r>
          </a:p>
        </p:txBody>
      </p:sp>
      <p:sp>
        <p:nvSpPr>
          <p:cNvPr id="98315" name="Text Box 11"/>
          <p:cNvSpPr txBox="1">
            <a:spLocks noChangeArrowheads="1"/>
          </p:cNvSpPr>
          <p:nvPr/>
        </p:nvSpPr>
        <p:spPr bwMode="auto">
          <a:xfrm>
            <a:off x="5334000" y="5638800"/>
            <a:ext cx="5181600" cy="39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Gladly, willingly obeyed</a:t>
            </a:r>
          </a:p>
        </p:txBody>
      </p:sp>
    </p:spTree>
    <p:extLst>
      <p:ext uri="{BB962C8B-B14F-4D97-AF65-F5344CB8AC3E}">
        <p14:creationId xmlns:p14="http://schemas.microsoft.com/office/powerpoint/2010/main" val="27837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8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8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8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8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8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98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98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0" grpId="0" animBg="1"/>
      <p:bldP spid="98311" grpId="0" build="p"/>
      <p:bldP spid="98312" grpId="0" animBg="1"/>
      <p:bldP spid="98313" grpId="0" build="p"/>
      <p:bldP spid="98314" grpId="0" animBg="1"/>
      <p:bldP spid="9831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86200" y="152400"/>
            <a:ext cx="701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Records of the</a:t>
            </a:r>
          </a:p>
          <a:p>
            <a:pPr algn="ctr"/>
            <a:r>
              <a:rPr lang="en-US" sz="5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Great Commission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90600" y="2438400"/>
          <a:ext cx="9982200" cy="23545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3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5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1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17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667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Matthew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Teach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Baptize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Into Name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Mark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Preach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Believe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Baptized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Saved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Luke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Preached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Repentance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Remission</a:t>
                      </a:r>
                      <a:r>
                        <a:rPr lang="en-US" sz="2800" b="0" baseline="0" dirty="0"/>
                        <a:t> of Sins</a:t>
                      </a:r>
                      <a:endParaRPr lang="en-US" sz="2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90600" y="5181600"/>
          <a:ext cx="9982200" cy="94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3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5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1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17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667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Acts</a:t>
                      </a:r>
                      <a:r>
                        <a:rPr lang="en-US" sz="2800" b="0" baseline="0" dirty="0"/>
                        <a:t> 2</a:t>
                      </a:r>
                      <a:endParaRPr lang="en-US" sz="2800" b="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Hear</a:t>
                      </a:r>
                    </a:p>
                    <a:p>
                      <a:pPr algn="ctr"/>
                      <a:r>
                        <a:rPr lang="en-US" sz="2800" b="0" dirty="0"/>
                        <a:t>(v.</a:t>
                      </a:r>
                      <a:r>
                        <a:rPr lang="en-US" sz="2800" b="0" baseline="0" dirty="0"/>
                        <a:t> 22)</a:t>
                      </a:r>
                      <a:endParaRPr lang="en-US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Know</a:t>
                      </a:r>
                    </a:p>
                    <a:p>
                      <a:pPr algn="ctr"/>
                      <a:r>
                        <a:rPr lang="en-US" sz="2800" b="0" dirty="0"/>
                        <a:t>(v.</a:t>
                      </a:r>
                      <a:r>
                        <a:rPr lang="en-US" sz="2800" b="0" baseline="0" dirty="0"/>
                        <a:t> 36)</a:t>
                      </a:r>
                      <a:endParaRPr lang="en-US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Repent</a:t>
                      </a:r>
                    </a:p>
                    <a:p>
                      <a:pPr algn="ctr"/>
                      <a:r>
                        <a:rPr lang="en-US" sz="2800" b="0" dirty="0"/>
                        <a:t>(v. 38)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Baptized</a:t>
                      </a:r>
                    </a:p>
                    <a:p>
                      <a:pPr algn="ctr"/>
                      <a:r>
                        <a:rPr lang="en-US" sz="2800" b="0" dirty="0"/>
                        <a:t>(v. 38)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Rem of sin</a:t>
                      </a:r>
                    </a:p>
                    <a:p>
                      <a:pPr algn="ctr"/>
                      <a:r>
                        <a:rPr lang="en-US" sz="2800" b="0" dirty="0"/>
                        <a:t>(v. 38)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144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133600" y="2438400"/>
            <a:ext cx="4572000" cy="18288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 algn="ctr">
              <a:buFont typeface="+mj-lt"/>
              <a:buAutoNum type="romanUcPeriod"/>
            </a:pPr>
            <a:r>
              <a:rPr lang="en-US" sz="3600" b="1" dirty="0">
                <a:solidFill>
                  <a:srgbClr val="FFFF99"/>
                </a:solidFill>
              </a:rPr>
              <a:t>The Account </a:t>
            </a:r>
            <a:r>
              <a:rPr lang="en-US" sz="3600" dirty="0">
                <a:solidFill>
                  <a:srgbClr val="FFFF99"/>
                </a:solidFill>
              </a:rPr>
              <a:t>(Acts 2)</a:t>
            </a:r>
          </a:p>
        </p:txBody>
      </p:sp>
      <p:sp>
        <p:nvSpPr>
          <p:cNvPr id="7" name="Oval 6"/>
          <p:cNvSpPr/>
          <p:nvPr/>
        </p:nvSpPr>
        <p:spPr>
          <a:xfrm>
            <a:off x="5562600" y="4267200"/>
            <a:ext cx="4572000" cy="18288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2"/>
            </a:pPr>
            <a:r>
              <a:rPr lang="en-US" sz="3600" b="1" dirty="0">
                <a:solidFill>
                  <a:srgbClr val="FFFF99"/>
                </a:solidFill>
              </a:rPr>
              <a:t>The Summary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D46E70-8B39-409D-AA3F-5113D246D3B0}"/>
              </a:ext>
            </a:extLst>
          </p:cNvPr>
          <p:cNvSpPr txBox="1"/>
          <p:nvPr/>
        </p:nvSpPr>
        <p:spPr>
          <a:xfrm>
            <a:off x="1295400" y="276761"/>
            <a:ext cx="9601200" cy="1384995"/>
          </a:xfrm>
          <a:prstGeom prst="rect">
            <a:avLst/>
          </a:prstGeom>
          <a:solidFill>
            <a:srgbClr val="FFFFFF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Conversion of the 3,000</a:t>
            </a:r>
          </a:p>
          <a:p>
            <a:pPr algn="ctr"/>
            <a:r>
              <a:rPr lang="en-US" sz="3600" i="1" dirty="0">
                <a:latin typeface="Tahoma" pitchFamily="34" charset="0"/>
                <a:ea typeface="Tahoma" pitchFamily="34" charset="0"/>
                <a:cs typeface="Tahoma" pitchFamily="34" charset="0"/>
              </a:rPr>
              <a:t>(Acts 2)</a:t>
            </a:r>
          </a:p>
        </p:txBody>
      </p:sp>
    </p:spTree>
    <p:extLst>
      <p:ext uri="{BB962C8B-B14F-4D97-AF65-F5344CB8AC3E}">
        <p14:creationId xmlns:p14="http://schemas.microsoft.com/office/powerpoint/2010/main" val="96880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019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09800" y="1524000"/>
            <a:ext cx="7772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66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5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Matt. 28:19-20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5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Mark 16:15-20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5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Luke 24:47-48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5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John 20:21-23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6200" y="152400"/>
            <a:ext cx="701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ahoma" pitchFamily="34" charset="0"/>
                <a:ea typeface="Tahoma" pitchFamily="34" charset="0"/>
                <a:cs typeface="Tahoma" pitchFamily="34" charset="0"/>
              </a:rPr>
              <a:t>Records of the</a:t>
            </a:r>
          </a:p>
          <a:p>
            <a:pPr algn="ctr"/>
            <a:r>
              <a:rPr lang="en-US" sz="5400" dirty="0">
                <a:latin typeface="Tahoma" pitchFamily="34" charset="0"/>
                <a:ea typeface="Tahoma" pitchFamily="34" charset="0"/>
                <a:cs typeface="Tahoma" pitchFamily="34" charset="0"/>
              </a:rPr>
              <a:t>Great Commission</a:t>
            </a:r>
          </a:p>
        </p:txBody>
      </p:sp>
    </p:spTree>
    <p:extLst>
      <p:ext uri="{BB962C8B-B14F-4D97-AF65-F5344CB8AC3E}">
        <p14:creationId xmlns:p14="http://schemas.microsoft.com/office/powerpoint/2010/main" val="271287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86200" y="152400"/>
            <a:ext cx="701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ahoma" pitchFamily="34" charset="0"/>
                <a:ea typeface="Tahoma" pitchFamily="34" charset="0"/>
                <a:cs typeface="Tahoma" pitchFamily="34" charset="0"/>
              </a:rPr>
              <a:t>Records of the</a:t>
            </a:r>
          </a:p>
          <a:p>
            <a:pPr algn="ctr"/>
            <a:r>
              <a:rPr lang="en-US" sz="5400" dirty="0">
                <a:latin typeface="Tahoma" pitchFamily="34" charset="0"/>
                <a:ea typeface="Tahoma" pitchFamily="34" charset="0"/>
                <a:cs typeface="Tahoma" pitchFamily="34" charset="0"/>
              </a:rPr>
              <a:t>Great Commission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033938"/>
              </p:ext>
            </p:extLst>
          </p:nvPr>
        </p:nvGraphicFramePr>
        <p:xfrm>
          <a:off x="1371600" y="2297097"/>
          <a:ext cx="10210799" cy="23545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55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83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61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072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Matthew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Teach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Baptize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Into Name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Mark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Preach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Believe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Baptized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Saved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Luke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Preached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Repentance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Remission</a:t>
                      </a:r>
                      <a:r>
                        <a:rPr lang="en-US" sz="2800" b="0" baseline="0" dirty="0"/>
                        <a:t> of Sins</a:t>
                      </a:r>
                      <a:endParaRPr lang="en-US" sz="2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351440"/>
              </p:ext>
            </p:extLst>
          </p:nvPr>
        </p:nvGraphicFramePr>
        <p:xfrm>
          <a:off x="1447800" y="5010150"/>
          <a:ext cx="10134600" cy="7048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5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27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6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937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Summary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Teach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Believe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Repent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Baptized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Saved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32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1524000" y="228600"/>
            <a:ext cx="90678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40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The Book of Acts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40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is a Book of Conversions</a:t>
            </a: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2362200" y="1905001"/>
            <a:ext cx="7772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571500" y="1752600"/>
            <a:ext cx="11049000" cy="4702826"/>
          </a:xfrm>
          <a:prstGeom prst="rect">
            <a:avLst/>
          </a:prstGeom>
          <a:solidFill>
            <a:srgbClr val="FFFFFF">
              <a:alpha val="83137"/>
            </a:srgb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defTabSz="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defTabSz="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defTabSz="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defTabSz="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defTabSz="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defTabSz="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An inspired commentary on the commission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Fulfillment of prophecy (i.e. Isaiah 2)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More teaching on conversion in this book that any other book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It tells us: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8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i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Actual cases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800" i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Type of people (common, high rank)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800" i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Numbers (single conversion or thousands)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800" i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What they were taught &amp; what they did</a:t>
            </a:r>
            <a:endParaRPr lang="en-US" sz="28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10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88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8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8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788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788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788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788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788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788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7" grpId="0" uiExpand="1" build="p" bldLvl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1371600" y="2438400"/>
            <a:ext cx="9448800" cy="1815882"/>
          </a:xfrm>
          <a:prstGeom prst="rect">
            <a:avLst/>
          </a:prstGeom>
          <a:solidFill>
            <a:srgbClr val="FFFFFF">
              <a:alpha val="81961"/>
            </a:srgb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0"/>
              </a:spcBef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Up till now – preached only in promise – now it is fact!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Called “The beginning” (Acts 11:15)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Called the “hub of the Bible”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62200" y="276761"/>
            <a:ext cx="754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Conversion of the 3,000</a:t>
            </a:r>
          </a:p>
          <a:p>
            <a:pPr algn="ctr"/>
            <a:r>
              <a:rPr lang="en-US" sz="3600" i="1" dirty="0">
                <a:latin typeface="Tahoma" pitchFamily="34" charset="0"/>
                <a:ea typeface="Tahoma" pitchFamily="34" charset="0"/>
                <a:cs typeface="Tahoma" pitchFamily="34" charset="0"/>
              </a:rPr>
              <a:t>(Acts 2)</a:t>
            </a:r>
          </a:p>
        </p:txBody>
      </p:sp>
    </p:spTree>
    <p:extLst>
      <p:ext uri="{BB962C8B-B14F-4D97-AF65-F5344CB8AC3E}">
        <p14:creationId xmlns:p14="http://schemas.microsoft.com/office/powerpoint/2010/main" val="146058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06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0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0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706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5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67000" y="381000"/>
            <a:ext cx="6934200" cy="12192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876" name="WordArt 4"/>
          <p:cNvSpPr>
            <a:spLocks noChangeArrowheads="1" noChangeShapeType="1" noTextEdit="1"/>
          </p:cNvSpPr>
          <p:nvPr/>
        </p:nvSpPr>
        <p:spPr bwMode="auto">
          <a:xfrm>
            <a:off x="3695700" y="493528"/>
            <a:ext cx="4800600" cy="914400"/>
          </a:xfrm>
          <a:prstGeom prst="rect">
            <a:avLst/>
          </a:prstGeom>
          <a:solidFill>
            <a:srgbClr val="0070C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en-US" sz="3600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Pentecost</a:t>
            </a: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914400" y="2133600"/>
            <a:ext cx="10439400" cy="332398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0"/>
              </a:spcBef>
              <a:tabLst>
                <a:tab pos="3968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tabLst>
                <a:tab pos="3968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tabLst>
                <a:tab pos="3968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tabLst>
                <a:tab pos="3968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tabLst>
                <a:tab pos="3968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8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One of three annual Jewish festivals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8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Observed on the 50</a:t>
            </a:r>
            <a:r>
              <a:rPr lang="en-US" sz="2800" baseline="30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</a:t>
            </a:r>
            <a:r>
              <a:rPr lang="en-US" sz="28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day (7 weeks) from Paschal Feast [</a:t>
            </a:r>
            <a:r>
              <a:rPr lang="en-US" sz="2800" i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 Sabbaths + 1 day = 1</a:t>
            </a:r>
            <a:r>
              <a:rPr lang="en-US" sz="2800" i="1" baseline="30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</a:t>
            </a:r>
            <a:r>
              <a:rPr lang="en-US" sz="2800" i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day</a:t>
            </a:r>
            <a:r>
              <a:rPr lang="en-US" sz="28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]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8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Called “Feast of Harvest” (</a:t>
            </a:r>
            <a:r>
              <a:rPr lang="en-US" sz="28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Exo</a:t>
            </a:r>
            <a:r>
              <a:rPr lang="en-US" sz="28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23:16), “Feast of Weeks” (Num. 28:16; Lev. 23:17)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8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Fell in 3</a:t>
            </a:r>
            <a:r>
              <a:rPr lang="en-US" sz="2800" baseline="30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rd</a:t>
            </a:r>
            <a:r>
              <a:rPr lang="en-US" sz="28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month (Sivan) = our late May</a:t>
            </a:r>
          </a:p>
        </p:txBody>
      </p:sp>
    </p:spTree>
    <p:extLst>
      <p:ext uri="{BB962C8B-B14F-4D97-AF65-F5344CB8AC3E}">
        <p14:creationId xmlns:p14="http://schemas.microsoft.com/office/powerpoint/2010/main" val="373242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98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9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79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79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Calend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19289"/>
            <a:ext cx="10363200" cy="687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4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276761"/>
            <a:ext cx="9601200" cy="1384995"/>
          </a:xfrm>
          <a:prstGeom prst="rect">
            <a:avLst/>
          </a:prstGeom>
          <a:solidFill>
            <a:srgbClr val="FFFFFF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Conversion of the 3,000</a:t>
            </a:r>
          </a:p>
          <a:p>
            <a:pPr algn="ctr"/>
            <a:r>
              <a:rPr lang="en-US" sz="3600" i="1" dirty="0">
                <a:latin typeface="Tahoma" pitchFamily="34" charset="0"/>
                <a:ea typeface="Tahoma" pitchFamily="34" charset="0"/>
                <a:cs typeface="Tahoma" pitchFamily="34" charset="0"/>
              </a:rPr>
              <a:t>(Acts 2)</a:t>
            </a:r>
          </a:p>
        </p:txBody>
      </p:sp>
      <p:sp>
        <p:nvSpPr>
          <p:cNvPr id="6" name="Oval 5"/>
          <p:cNvSpPr/>
          <p:nvPr/>
        </p:nvSpPr>
        <p:spPr>
          <a:xfrm>
            <a:off x="2133600" y="2438400"/>
            <a:ext cx="4572000" cy="18288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 algn="ctr">
              <a:buFont typeface="+mj-lt"/>
              <a:buAutoNum type="romanUcPeriod"/>
            </a:pPr>
            <a:r>
              <a:rPr lang="en-US" sz="3600" b="1" dirty="0">
                <a:solidFill>
                  <a:srgbClr val="FFFF99"/>
                </a:solidFill>
              </a:rPr>
              <a:t>The Account </a:t>
            </a:r>
            <a:r>
              <a:rPr lang="en-US" sz="3600" dirty="0">
                <a:solidFill>
                  <a:srgbClr val="FFFF99"/>
                </a:solidFill>
              </a:rPr>
              <a:t>(Acts 2)</a:t>
            </a:r>
          </a:p>
        </p:txBody>
      </p:sp>
    </p:spTree>
    <p:extLst>
      <p:ext uri="{BB962C8B-B14F-4D97-AF65-F5344CB8AC3E}">
        <p14:creationId xmlns:p14="http://schemas.microsoft.com/office/powerpoint/2010/main" val="109521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Tahoma" pitchFamily="34" charset="0"/>
            <a:ea typeface="Tahoma" pitchFamily="34" charset="0"/>
            <a:cs typeface="Tahoma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Tahoma" pitchFamily="34" charset="0"/>
            <a:ea typeface="Tahoma" pitchFamily="34" charset="0"/>
            <a:cs typeface="Tahoma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1030</Words>
  <Application>Microsoft Office PowerPoint</Application>
  <PresentationFormat>Widescreen</PresentationFormat>
  <Paragraphs>225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Arial Rounded MT Bold</vt:lpstr>
      <vt:lpstr>Wingdings</vt:lpstr>
      <vt:lpstr>Tahoma</vt:lpstr>
      <vt:lpstr>Arial</vt:lpstr>
      <vt:lpstr>Impact</vt:lpstr>
      <vt:lpstr>Comic Sans MS</vt:lpstr>
      <vt:lpstr>Times New Roman</vt:lpstr>
      <vt:lpstr>Calibri</vt:lpstr>
      <vt:lpstr>Office Theme</vt:lpstr>
      <vt:lpstr>1_Office Theme</vt:lpstr>
      <vt:lpstr>2_Office Theme</vt:lpstr>
      <vt:lpstr>3_Office Theme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DonnieV</dc:creator>
  <cp:lastModifiedBy>Donnie V. Rader</cp:lastModifiedBy>
  <cp:revision>24</cp:revision>
  <cp:lastPrinted>2017-05-07T03:08:43Z</cp:lastPrinted>
  <dcterms:created xsi:type="dcterms:W3CDTF">2012-08-04T14:50:31Z</dcterms:created>
  <dcterms:modified xsi:type="dcterms:W3CDTF">2019-07-26T20:23:37Z</dcterms:modified>
</cp:coreProperties>
</file>