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78" r:id="rId2"/>
    <p:sldId id="279" r:id="rId3"/>
    <p:sldId id="280" r:id="rId4"/>
    <p:sldId id="271" r:id="rId5"/>
    <p:sldId id="277" r:id="rId6"/>
    <p:sldId id="281" r:id="rId7"/>
    <p:sldId id="282" r:id="rId8"/>
    <p:sldId id="283" r:id="rId9"/>
    <p:sldId id="284" r:id="rId10"/>
    <p:sldId id="285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0C0C0"/>
    <a:srgbClr val="B4B4B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B86951E-23A3-4605-B6BC-45B7C5678921}" v="494" dt="2020-03-28T19:23:28.42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0" d="100"/>
          <a:sy n="110" d="100"/>
        </p:scale>
        <p:origin x="49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3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791279" y="1612323"/>
            <a:ext cx="6692355" cy="3386776"/>
          </a:xfrm>
        </p:spPr>
        <p:txBody>
          <a:bodyPr/>
          <a:lstStyle/>
          <a:p>
            <a:r>
              <a:rPr lang="en-US" dirty="0"/>
              <a:t>Add Your Title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 hasCustomPrompt="1"/>
          </p:nvPr>
        </p:nvSpPr>
        <p:spPr>
          <a:xfrm>
            <a:off x="4923367" y="5157633"/>
            <a:ext cx="2334684" cy="520700"/>
          </a:xfrm>
        </p:spPr>
        <p:txBody>
          <a:bodyPr>
            <a:normAutofit/>
          </a:bodyPr>
          <a:lstStyle>
            <a:lvl1pPr>
              <a:defRPr sz="2133"/>
            </a:lvl1pPr>
          </a:lstStyle>
          <a:p>
            <a:pPr lvl="0"/>
            <a:r>
              <a:rPr lang="en-US" dirty="0"/>
              <a:t>Add Your Subtitle</a:t>
            </a:r>
          </a:p>
        </p:txBody>
      </p:sp>
    </p:spTree>
    <p:extLst>
      <p:ext uri="{BB962C8B-B14F-4D97-AF65-F5344CB8AC3E}">
        <p14:creationId xmlns:p14="http://schemas.microsoft.com/office/powerpoint/2010/main" val="39777578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3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3756981" y="415694"/>
            <a:ext cx="7816535" cy="5855233"/>
          </a:xfrm>
        </p:spPr>
        <p:txBody>
          <a:bodyPr anchor="ctr"/>
          <a:lstStyle>
            <a:lvl1pPr algn="ctr">
              <a:defRPr baseline="0"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dirty="0"/>
              <a:t>Add Your Text Here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52D717F-3618-4FE7-BF2B-2B869AA2E68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57772" y="4620937"/>
            <a:ext cx="3304318" cy="1847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82709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crip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702315" y="561830"/>
            <a:ext cx="10880084" cy="4486813"/>
          </a:xfrm>
        </p:spPr>
        <p:txBody>
          <a:bodyPr anchor="ctr"/>
          <a:lstStyle>
            <a:lvl1pPr marL="0" indent="0">
              <a:buFont typeface="Arial"/>
              <a:buNone/>
              <a:defRPr/>
            </a:lvl1pPr>
            <a:lvl2pPr marL="609585" indent="0">
              <a:buNone/>
              <a:defRPr/>
            </a:lvl2pPr>
            <a:lvl3pPr marL="1219170" indent="0">
              <a:buFont typeface="Arial"/>
              <a:buNone/>
              <a:defRPr/>
            </a:lvl3pPr>
            <a:lvl4pPr marL="1828754" indent="0">
              <a:buFont typeface="Arial"/>
              <a:buNone/>
              <a:defRPr/>
            </a:lvl4pPr>
            <a:lvl5pPr marL="2438339" indent="0">
              <a:buFont typeface="Arial"/>
              <a:buNone/>
              <a:defRPr/>
            </a:lvl5pPr>
          </a:lstStyle>
          <a:p>
            <a:pPr lvl="0"/>
            <a:r>
              <a:rPr lang="en-US" dirty="0"/>
              <a:t>Add Your Scripture Here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 hasCustomPrompt="1"/>
          </p:nvPr>
        </p:nvSpPr>
        <p:spPr>
          <a:xfrm>
            <a:off x="702733" y="5361518"/>
            <a:ext cx="10879667" cy="990253"/>
          </a:xfrm>
        </p:spPr>
        <p:txBody>
          <a:bodyPr>
            <a:normAutofit/>
          </a:bodyPr>
          <a:lstStyle>
            <a:lvl1pPr>
              <a:defRPr sz="1867" baseline="0"/>
            </a:lvl1pPr>
          </a:lstStyle>
          <a:p>
            <a:pPr lvl="0"/>
            <a:r>
              <a:rPr lang="en-US" dirty="0"/>
              <a:t>Add Verse Here</a:t>
            </a:r>
          </a:p>
        </p:txBody>
      </p:sp>
    </p:spTree>
    <p:extLst>
      <p:ext uri="{BB962C8B-B14F-4D97-AF65-F5344CB8AC3E}">
        <p14:creationId xmlns:p14="http://schemas.microsoft.com/office/powerpoint/2010/main" val="37715322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702315" y="561829"/>
            <a:ext cx="10880084" cy="5805547"/>
          </a:xfrm>
        </p:spPr>
        <p:txBody>
          <a:bodyPr anchor="ctr"/>
          <a:lstStyle>
            <a:lvl1pPr marL="0" indent="0">
              <a:buFont typeface="Arial"/>
              <a:buNone/>
              <a:defRPr/>
            </a:lvl1pPr>
            <a:lvl2pPr marL="609585" indent="0">
              <a:buNone/>
              <a:defRPr/>
            </a:lvl2pPr>
            <a:lvl3pPr marL="1219170" indent="0">
              <a:buFont typeface="Arial"/>
              <a:buNone/>
              <a:defRPr/>
            </a:lvl3pPr>
            <a:lvl4pPr marL="1828754" indent="0">
              <a:buFont typeface="Arial"/>
              <a:buNone/>
              <a:defRPr/>
            </a:lvl4pPr>
            <a:lvl5pPr marL="2438339" indent="0">
              <a:buFont typeface="Arial"/>
              <a:buNone/>
              <a:defRPr/>
            </a:lvl5pPr>
          </a:lstStyle>
          <a:p>
            <a:pPr lvl="0"/>
            <a:r>
              <a:rPr lang="en-US" dirty="0"/>
              <a:t>Add Your Text Here</a:t>
            </a:r>
          </a:p>
        </p:txBody>
      </p:sp>
    </p:spTree>
    <p:extLst>
      <p:ext uri="{BB962C8B-B14F-4D97-AF65-F5344CB8AC3E}">
        <p14:creationId xmlns:p14="http://schemas.microsoft.com/office/powerpoint/2010/main" val="5672321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jp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6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743075"/>
            <a:ext cx="10972800" cy="4383089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FECD78-3C8E-49F2-8FAB-59489D168ABB}" type="datetimeFigureOut">
              <a:rPr lang="en-US" smtClean="0"/>
              <a:t>5/7/2020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765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5" r:id="rId1"/>
    <p:sldLayoutId id="2147483678" r:id="rId2"/>
    <p:sldLayoutId id="2147483679" r:id="rId3"/>
    <p:sldLayoutId id="2147483680" r:id="rId4"/>
  </p:sldLayoutIdLst>
  <p:txStyles>
    <p:titleStyle>
      <a:lvl1pPr algn="ctr" defTabSz="1219170" rtl="0" eaLnBrk="1" latinLnBrk="0" hangingPunct="1">
        <a:spcBef>
          <a:spcPct val="0"/>
        </a:spcBef>
        <a:buNone/>
        <a:defRPr sz="5400" kern="1200">
          <a:solidFill>
            <a:schemeClr val="tx1"/>
          </a:solidFill>
          <a:latin typeface="Biome" panose="020B0503030204020804" pitchFamily="34" charset="0"/>
          <a:ea typeface="+mj-ea"/>
          <a:cs typeface="Biome" panose="020B0503030204020804" pitchFamily="34" charset="0"/>
        </a:defRPr>
      </a:lvl1pPr>
    </p:titleStyle>
    <p:bodyStyle>
      <a:lvl1pPr marL="0" indent="0" algn="l" defTabSz="1219170" rtl="0" eaLnBrk="1" latinLnBrk="0" hangingPunct="1">
        <a:spcBef>
          <a:spcPct val="20000"/>
        </a:spcBef>
        <a:buFont typeface="Arial"/>
        <a:buNone/>
        <a:defRPr sz="4400" kern="1200">
          <a:solidFill>
            <a:schemeClr val="tx1"/>
          </a:solidFill>
          <a:latin typeface="+mn-lt"/>
          <a:ea typeface="+mn-ea"/>
          <a:cs typeface="Apple Chancery"/>
        </a:defRPr>
      </a:lvl1pPr>
      <a:lvl2pPr marL="1219170" indent="-609585" algn="l" defTabSz="1219170" rtl="0" eaLnBrk="1" latinLnBrk="0" hangingPunct="1">
        <a:spcBef>
          <a:spcPct val="20000"/>
        </a:spcBef>
        <a:buFont typeface="Wingdings" panose="05000000000000000000" pitchFamily="2" charset="2"/>
        <a:buChar char="§"/>
        <a:defRPr sz="4000" kern="1200">
          <a:solidFill>
            <a:schemeClr val="tx1"/>
          </a:solidFill>
          <a:latin typeface="+mn-lt"/>
          <a:ea typeface="+mn-ea"/>
          <a:cs typeface="Apple Chancery"/>
        </a:defRPr>
      </a:lvl2pPr>
      <a:lvl3pPr marL="1790670" indent="-571500" algn="l" defTabSz="1219170" rtl="0" eaLnBrk="1" latinLnBrk="0" hangingPunct="1">
        <a:spcBef>
          <a:spcPct val="20000"/>
        </a:spcBef>
        <a:buFont typeface="Wingdings" panose="05000000000000000000" pitchFamily="2" charset="2"/>
        <a:buChar char="§"/>
        <a:defRPr sz="3600" kern="1200">
          <a:solidFill>
            <a:schemeClr val="tx1"/>
          </a:solidFill>
          <a:latin typeface="+mn-lt"/>
          <a:ea typeface="+mn-ea"/>
          <a:cs typeface="Apple Chancery"/>
        </a:defRPr>
      </a:lvl3pPr>
      <a:lvl4pPr marL="2400254" indent="-571500" algn="l" defTabSz="1219170" rtl="0" eaLnBrk="1" latinLnBrk="0" hangingPunct="1">
        <a:spcBef>
          <a:spcPct val="20000"/>
        </a:spcBef>
        <a:buFont typeface="Wingdings" panose="05000000000000000000" pitchFamily="2" charset="2"/>
        <a:buChar char="§"/>
        <a:defRPr sz="4000" kern="1200">
          <a:solidFill>
            <a:schemeClr val="tx1"/>
          </a:solidFill>
          <a:latin typeface="+mn-lt"/>
          <a:ea typeface="+mn-ea"/>
          <a:cs typeface="Apple Chancery"/>
        </a:defRPr>
      </a:lvl4pPr>
      <a:lvl5pPr marL="3009839" indent="-571500" algn="l" defTabSz="1219170" rtl="0" eaLnBrk="1" latinLnBrk="0" hangingPunct="1">
        <a:spcBef>
          <a:spcPct val="20000"/>
        </a:spcBef>
        <a:buFont typeface="Wingdings" panose="05000000000000000000" pitchFamily="2" charset="2"/>
        <a:buChar char="§"/>
        <a:defRPr sz="4000" kern="1200">
          <a:solidFill>
            <a:schemeClr val="tx1"/>
          </a:solidFill>
          <a:latin typeface="+mn-lt"/>
          <a:ea typeface="+mn-ea"/>
          <a:cs typeface="Apple Chancery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9C72F7-C0E3-4CAF-9D18-9B606667A3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latin typeface="Biome" panose="020B0503030204020804" pitchFamily="34" charset="0"/>
                <a:cs typeface="Biome" panose="020B0503030204020804" pitchFamily="34" charset="0"/>
              </a:rPr>
              <a:t>These </a:t>
            </a:r>
            <a:r>
              <a:rPr lang="en-US" sz="6600" b="1" spc="300" dirty="0">
                <a:solidFill>
                  <a:srgbClr val="00B0F0"/>
                </a:solidFill>
                <a:latin typeface="Biome" panose="020B0503030204020804" pitchFamily="34" charset="0"/>
                <a:cs typeface="Biome" panose="020B0503030204020804" pitchFamily="34" charset="0"/>
              </a:rPr>
              <a:t>Extraordinary</a:t>
            </a:r>
            <a:r>
              <a:rPr lang="en-US" dirty="0">
                <a:latin typeface="Biome" panose="020B0503030204020804" pitchFamily="34" charset="0"/>
                <a:cs typeface="Biome" panose="020B0503030204020804" pitchFamily="34" charset="0"/>
              </a:rPr>
              <a:t> Times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D24C70D-4991-4864-9F18-9D396607C8D6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816703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A08A4037-FEB2-4297-8891-7EFE864A97D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fontScale="92500" lnSpcReduction="10000"/>
          </a:bodyPr>
          <a:lstStyle/>
          <a:p>
            <a:pPr marL="571500" indent="-571500">
              <a:buFont typeface="Wingdings" panose="05000000000000000000" pitchFamily="2" charset="2"/>
              <a:buChar char="§"/>
            </a:pPr>
            <a:r>
              <a:rPr lang="en-US" dirty="0"/>
              <a:t>THE VALUE OF BEING A CHRISTIAN</a:t>
            </a:r>
          </a:p>
          <a:p>
            <a:pPr marL="571500" indent="-571500">
              <a:buFont typeface="Wingdings" panose="05000000000000000000" pitchFamily="2" charset="2"/>
              <a:buChar char="§"/>
            </a:pPr>
            <a:r>
              <a:rPr lang="en-US" dirty="0"/>
              <a:t>GOD RULES EVEN DURING TRIBULATION, FAMINE, PESTILENCE, WAR, etc.</a:t>
            </a:r>
          </a:p>
          <a:p>
            <a:pPr marL="571500" indent="-571500">
              <a:buFont typeface="Wingdings" panose="05000000000000000000" pitchFamily="2" charset="2"/>
              <a:buChar char="§"/>
            </a:pPr>
            <a:r>
              <a:rPr lang="en-US" dirty="0"/>
              <a:t>SUCH THINGS SHOULD NOT SEPARATE US FROM THE LOVE OF GOD</a:t>
            </a:r>
          </a:p>
          <a:p>
            <a:pPr marL="571500" indent="-571500">
              <a:buFont typeface="Wingdings" panose="05000000000000000000" pitchFamily="2" charset="2"/>
              <a:buChar char="§"/>
            </a:pPr>
            <a:r>
              <a:rPr lang="en-US"/>
              <a:t>GOD IS </a:t>
            </a:r>
            <a:r>
              <a:rPr lang="en-US" dirty="0"/>
              <a:t>CONCERNED FOR THE WELFARE OF HIS PEOPLE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0D37A15-19C7-44E4-98AB-865CABBEE56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sz="5400" dirty="0">
                <a:solidFill>
                  <a:srgbClr val="FFC000"/>
                </a:solidFill>
              </a:rPr>
              <a:t>WHAT SHOULD WE LEARN FROM THIS STUDY?</a:t>
            </a:r>
          </a:p>
        </p:txBody>
      </p:sp>
    </p:spTree>
    <p:extLst>
      <p:ext uri="{BB962C8B-B14F-4D97-AF65-F5344CB8AC3E}">
        <p14:creationId xmlns:p14="http://schemas.microsoft.com/office/powerpoint/2010/main" val="106143079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7CF69A26-FC27-4E94-88B0-350CDE7E67E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normAutofit fontScale="92500"/>
          </a:bodyPr>
          <a:lstStyle/>
          <a:p>
            <a:r>
              <a:rPr lang="en-US" sz="4800" b="1" dirty="0">
                <a:solidFill>
                  <a:srgbClr val="00B0F0"/>
                </a:solidFill>
                <a:latin typeface="Biome" panose="020B0503030204020804" pitchFamily="34" charset="0"/>
                <a:cs typeface="Biome" panose="020B0503030204020804" pitchFamily="34" charset="0"/>
              </a:rPr>
              <a:t>REVIEW</a:t>
            </a:r>
            <a:endParaRPr lang="en-US" b="1" dirty="0">
              <a:solidFill>
                <a:srgbClr val="00B0F0"/>
              </a:solidFill>
              <a:latin typeface="Biome" panose="020B0503030204020804" pitchFamily="34" charset="0"/>
              <a:cs typeface="Biome" panose="020B0503030204020804" pitchFamily="34" charset="0"/>
            </a:endParaRPr>
          </a:p>
          <a:p>
            <a:pPr marL="571500" indent="-571500" algn="l">
              <a:buFont typeface="Wingdings" panose="05000000000000000000" pitchFamily="2" charset="2"/>
              <a:buChar char="§"/>
            </a:pPr>
            <a:r>
              <a:rPr lang="en-US" sz="3900" b="1" dirty="0"/>
              <a:t>We don’t know what will happen tomorrow </a:t>
            </a:r>
            <a:r>
              <a:rPr lang="en-US" sz="3900" dirty="0"/>
              <a:t>–Jas. 4:13, 14</a:t>
            </a:r>
          </a:p>
          <a:p>
            <a:pPr marL="571500" indent="-571500" algn="l">
              <a:buFont typeface="Wingdings" panose="05000000000000000000" pitchFamily="2" charset="2"/>
              <a:buChar char="§"/>
            </a:pPr>
            <a:r>
              <a:rPr lang="en-US" sz="3900" b="1" dirty="0"/>
              <a:t>God rules in the kingdom of men </a:t>
            </a:r>
            <a:br>
              <a:rPr lang="en-US" sz="3900" dirty="0"/>
            </a:br>
            <a:r>
              <a:rPr lang="en-US" sz="3900" dirty="0"/>
              <a:t>– Dan. 4</a:t>
            </a:r>
          </a:p>
          <a:p>
            <a:pPr marL="571500" indent="-571500" algn="l">
              <a:buFont typeface="Wingdings" panose="05000000000000000000" pitchFamily="2" charset="2"/>
              <a:buChar char="§"/>
            </a:pPr>
            <a:r>
              <a:rPr lang="en-US" sz="3900" b="1" dirty="0"/>
              <a:t>Obey ruling authorities </a:t>
            </a:r>
            <a:br>
              <a:rPr lang="en-US" sz="3900" dirty="0"/>
            </a:br>
            <a:r>
              <a:rPr lang="en-US" sz="3900" dirty="0"/>
              <a:t>– Rom. 13:1-7</a:t>
            </a:r>
          </a:p>
          <a:p>
            <a:pPr marL="571500" indent="-571500" algn="l">
              <a:buFont typeface="Wingdings" panose="05000000000000000000" pitchFamily="2" charset="2"/>
              <a:buChar char="§"/>
            </a:pPr>
            <a:r>
              <a:rPr lang="en-US" sz="3900" b="1" dirty="0"/>
              <a:t>Enact love </a:t>
            </a:r>
            <a:r>
              <a:rPr lang="en-US" sz="3900" dirty="0"/>
              <a:t>– Rom. 13:8-10</a:t>
            </a:r>
          </a:p>
          <a:p>
            <a:pPr marL="571500" indent="-571500" algn="l">
              <a:buFont typeface="Wingdings" panose="05000000000000000000" pitchFamily="2" charset="2"/>
              <a:buChar char="§"/>
            </a:pPr>
            <a:r>
              <a:rPr lang="en-US" sz="3900" b="1" dirty="0"/>
              <a:t>Be prudent </a:t>
            </a:r>
            <a:r>
              <a:rPr lang="en-US" sz="3900" dirty="0"/>
              <a:t>– Prov. 22:3</a:t>
            </a:r>
          </a:p>
        </p:txBody>
      </p:sp>
    </p:spTree>
    <p:extLst>
      <p:ext uri="{BB962C8B-B14F-4D97-AF65-F5344CB8AC3E}">
        <p14:creationId xmlns:p14="http://schemas.microsoft.com/office/powerpoint/2010/main" val="60663883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4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9C72F7-C0E3-4CAF-9D18-9B606667A3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latin typeface="Biome" panose="020B0503030204020804" pitchFamily="34" charset="0"/>
                <a:cs typeface="Biome" panose="020B0503030204020804" pitchFamily="34" charset="0"/>
              </a:rPr>
              <a:t>These </a:t>
            </a:r>
            <a:r>
              <a:rPr lang="en-US" sz="6600" b="1" spc="300" dirty="0">
                <a:solidFill>
                  <a:srgbClr val="00B0F0"/>
                </a:solidFill>
                <a:latin typeface="Biome" panose="020B0503030204020804" pitchFamily="34" charset="0"/>
                <a:cs typeface="Biome" panose="020B0503030204020804" pitchFamily="34" charset="0"/>
              </a:rPr>
              <a:t>Extraordinary</a:t>
            </a:r>
            <a:r>
              <a:rPr lang="en-US" dirty="0">
                <a:latin typeface="Biome" panose="020B0503030204020804" pitchFamily="34" charset="0"/>
                <a:cs typeface="Biome" panose="020B0503030204020804" pitchFamily="34" charset="0"/>
              </a:rPr>
              <a:t> Times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D24C70D-4991-4864-9F18-9D396607C8D6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400" dirty="0"/>
              <a:t>Deut. 28:59</a:t>
            </a:r>
          </a:p>
        </p:txBody>
      </p:sp>
    </p:spTree>
    <p:extLst>
      <p:ext uri="{BB962C8B-B14F-4D97-AF65-F5344CB8AC3E}">
        <p14:creationId xmlns:p14="http://schemas.microsoft.com/office/powerpoint/2010/main" val="8009844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C2C67E-A9A9-455A-AEEC-0320D37FF928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525889" y="415694"/>
            <a:ext cx="2992975" cy="3089506"/>
          </a:xfrm>
        </p:spPr>
        <p:txBody>
          <a:bodyPr>
            <a:noAutofit/>
          </a:bodyPr>
          <a:lstStyle/>
          <a:p>
            <a:r>
              <a:rPr lang="en-US" sz="3600" dirty="0">
                <a:solidFill>
                  <a:srgbClr val="00B0F0"/>
                </a:solidFill>
              </a:rPr>
              <a:t>Trials of regional and global distress are not new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B1FB1F-08FC-474F-82AD-181E0D609D1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756981" y="415694"/>
            <a:ext cx="7816535" cy="357109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b="1" dirty="0"/>
              <a:t>Spanish Flu</a:t>
            </a:r>
          </a:p>
          <a:p>
            <a:pPr lvl="1"/>
            <a:r>
              <a:rPr lang="en-US" sz="2800" dirty="0"/>
              <a:t>1</a:t>
            </a:r>
            <a:r>
              <a:rPr lang="en-US" sz="2800" baseline="30000" dirty="0"/>
              <a:t>st</a:t>
            </a:r>
            <a:r>
              <a:rPr lang="en-US" sz="2800" dirty="0"/>
              <a:t> wave in March 1918</a:t>
            </a:r>
          </a:p>
          <a:p>
            <a:pPr lvl="1"/>
            <a:r>
              <a:rPr lang="en-US" sz="2800" dirty="0"/>
              <a:t>2</a:t>
            </a:r>
            <a:r>
              <a:rPr lang="en-US" sz="2800" baseline="30000" dirty="0"/>
              <a:t>nd</a:t>
            </a:r>
            <a:r>
              <a:rPr lang="en-US" sz="2800" dirty="0"/>
              <a:t> wave in the Fall 1918</a:t>
            </a:r>
          </a:p>
          <a:p>
            <a:pPr lvl="1"/>
            <a:r>
              <a:rPr lang="en-US" sz="2800" dirty="0"/>
              <a:t>3</a:t>
            </a:r>
            <a:r>
              <a:rPr lang="en-US" sz="2800" baseline="30000" dirty="0"/>
              <a:t>rd</a:t>
            </a:r>
            <a:r>
              <a:rPr lang="en-US" sz="2800" dirty="0"/>
              <a:t> wave in January 1919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37F8520-D62F-4E3B-AC20-A38F576AC5FE}"/>
              </a:ext>
            </a:extLst>
          </p:cNvPr>
          <p:cNvSpPr txBox="1"/>
          <p:nvPr/>
        </p:nvSpPr>
        <p:spPr>
          <a:xfrm>
            <a:off x="3756981" y="4401312"/>
            <a:ext cx="7816535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i="1" dirty="0">
                <a:solidFill>
                  <a:srgbClr val="00B0F0"/>
                </a:solidFill>
              </a:rPr>
              <a:t>I had a little bird,</a:t>
            </a:r>
            <a:br>
              <a:rPr lang="en-US" sz="2800" dirty="0">
                <a:solidFill>
                  <a:srgbClr val="00B0F0"/>
                </a:solidFill>
              </a:rPr>
            </a:br>
            <a:r>
              <a:rPr lang="en-US" sz="2800" i="1" dirty="0">
                <a:solidFill>
                  <a:srgbClr val="00B0F0"/>
                </a:solidFill>
              </a:rPr>
              <a:t>Its name was </a:t>
            </a:r>
            <a:r>
              <a:rPr lang="en-US" sz="2800" i="1" dirty="0" err="1">
                <a:solidFill>
                  <a:srgbClr val="00B0F0"/>
                </a:solidFill>
              </a:rPr>
              <a:t>Enza</a:t>
            </a:r>
            <a:r>
              <a:rPr lang="en-US" sz="2800" i="1" dirty="0">
                <a:solidFill>
                  <a:srgbClr val="00B0F0"/>
                </a:solidFill>
              </a:rPr>
              <a:t>.</a:t>
            </a:r>
            <a:br>
              <a:rPr lang="en-US" sz="2800" dirty="0">
                <a:solidFill>
                  <a:srgbClr val="00B0F0"/>
                </a:solidFill>
              </a:rPr>
            </a:br>
            <a:r>
              <a:rPr lang="en-US" sz="2800" i="1" dirty="0">
                <a:solidFill>
                  <a:srgbClr val="00B0F0"/>
                </a:solidFill>
              </a:rPr>
              <a:t>I opened the window,</a:t>
            </a:r>
            <a:br>
              <a:rPr lang="en-US" sz="2800" dirty="0">
                <a:solidFill>
                  <a:srgbClr val="00B0F0"/>
                </a:solidFill>
              </a:rPr>
            </a:br>
            <a:r>
              <a:rPr lang="en-US" sz="2800" i="1" dirty="0">
                <a:solidFill>
                  <a:srgbClr val="00B0F0"/>
                </a:solidFill>
              </a:rPr>
              <a:t>And in-flu-</a:t>
            </a:r>
            <a:r>
              <a:rPr lang="en-US" sz="2800" i="1" dirty="0" err="1">
                <a:solidFill>
                  <a:srgbClr val="00B0F0"/>
                </a:solidFill>
              </a:rPr>
              <a:t>enza</a:t>
            </a:r>
            <a:r>
              <a:rPr lang="en-US" sz="2800" i="1" dirty="0">
                <a:solidFill>
                  <a:srgbClr val="00B0F0"/>
                </a:solidFill>
              </a:rPr>
              <a:t>.</a:t>
            </a:r>
            <a:endParaRPr lang="en-US" sz="2800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931607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B1FB1F-08FC-474F-82AD-181E0D609D1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b="1" dirty="0"/>
              <a:t>Brethren of 1918 – </a:t>
            </a:r>
            <a:r>
              <a:rPr lang="en-US" sz="3200" b="1" dirty="0">
                <a:solidFill>
                  <a:srgbClr val="FFC000"/>
                </a:solidFill>
              </a:rPr>
              <a:t>October</a:t>
            </a:r>
            <a:r>
              <a:rPr lang="en-US" sz="3200" b="1" dirty="0"/>
              <a:t> extracts from the Gospel Advocate Magazine about the Spanish Flu</a:t>
            </a:r>
          </a:p>
          <a:p>
            <a:pPr lvl="1"/>
            <a:r>
              <a:rPr lang="en-US" sz="2800" dirty="0"/>
              <a:t>Underestimated the deadliness of the virus</a:t>
            </a:r>
          </a:p>
          <a:p>
            <a:pPr lvl="1"/>
            <a:r>
              <a:rPr lang="en-US" sz="2800" dirty="0"/>
              <a:t>Predicted to be “not more than one death out of every four hundred cases” </a:t>
            </a:r>
          </a:p>
          <a:p>
            <a:pPr lvl="1"/>
            <a:r>
              <a:rPr lang="en-US" sz="2800" dirty="0"/>
              <a:t>Turned out to be one in ten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40636853-DC5B-4385-BEF6-B30E70B5AB63}"/>
              </a:ext>
            </a:extLst>
          </p:cNvPr>
          <p:cNvSpPr txBox="1">
            <a:spLocks/>
          </p:cNvSpPr>
          <p:nvPr/>
        </p:nvSpPr>
        <p:spPr>
          <a:xfrm>
            <a:off x="525889" y="415694"/>
            <a:ext cx="2992975" cy="308950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121917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tx1"/>
                </a:solidFill>
                <a:latin typeface="Biome" panose="020B0503030204020804" pitchFamily="34" charset="0"/>
                <a:ea typeface="+mj-ea"/>
                <a:cs typeface="Biome" panose="020B0503030204020804" pitchFamily="34" charset="0"/>
              </a:defRPr>
            </a:lvl1pPr>
          </a:lstStyle>
          <a:p>
            <a:r>
              <a:rPr lang="en-US" sz="3600">
                <a:solidFill>
                  <a:srgbClr val="00B0F0"/>
                </a:solidFill>
              </a:rPr>
              <a:t>Trials of regional and global distress are not new</a:t>
            </a:r>
            <a:endParaRPr lang="en-US" sz="3600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310927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C2C67E-A9A9-455A-AEEC-0320D37FF928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525889" y="415694"/>
            <a:ext cx="2992975" cy="3089506"/>
          </a:xfrm>
        </p:spPr>
        <p:txBody>
          <a:bodyPr>
            <a:noAutofit/>
          </a:bodyPr>
          <a:lstStyle/>
          <a:p>
            <a:r>
              <a:rPr lang="en-US" sz="3600" dirty="0">
                <a:solidFill>
                  <a:srgbClr val="00B0F0"/>
                </a:solidFill>
              </a:rPr>
              <a:t>Trials of regional and global distress are not new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B1FB1F-08FC-474F-82AD-181E0D609D1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756981" y="415694"/>
            <a:ext cx="7816535" cy="62411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b="1" dirty="0"/>
              <a:t>Brethren of 1918 – </a:t>
            </a:r>
            <a:r>
              <a:rPr lang="en-US" sz="3200" b="1" dirty="0">
                <a:solidFill>
                  <a:srgbClr val="FFC000"/>
                </a:solidFill>
              </a:rPr>
              <a:t>October</a:t>
            </a:r>
            <a:r>
              <a:rPr lang="en-US" sz="3200" b="1" dirty="0"/>
              <a:t> extracts from the Gospel Advocate Magazine about the Spanish Flu</a:t>
            </a:r>
          </a:p>
          <a:p>
            <a:pPr lvl="1"/>
            <a:r>
              <a:rPr lang="en-US" sz="2800" dirty="0"/>
              <a:t>References were made of epidemics in the previous century…</a:t>
            </a:r>
          </a:p>
          <a:p>
            <a:pPr lvl="1"/>
            <a:r>
              <a:rPr lang="en-US" sz="2800" dirty="0"/>
              <a:t>Dealt with government orders and recommendations—even the closing of churches</a:t>
            </a:r>
          </a:p>
          <a:p>
            <a:pPr lvl="1"/>
            <a:r>
              <a:rPr lang="en-US" sz="2800" dirty="0"/>
              <a:t>Gospel meetings, debates, and various work paused/canceled</a:t>
            </a:r>
          </a:p>
        </p:txBody>
      </p:sp>
    </p:spTree>
    <p:extLst>
      <p:ext uri="{BB962C8B-B14F-4D97-AF65-F5344CB8AC3E}">
        <p14:creationId xmlns:p14="http://schemas.microsoft.com/office/powerpoint/2010/main" val="2795561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DEA4C6F-745B-441B-ABBE-2D3CA49D727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833126" y="415694"/>
            <a:ext cx="7740390" cy="5855233"/>
          </a:xfrm>
        </p:spPr>
        <p:txBody>
          <a:bodyPr/>
          <a:lstStyle/>
          <a:p>
            <a:r>
              <a:rPr lang="en-US" b="1" u="sng" dirty="0">
                <a:latin typeface="Biome" panose="020B0503030204020804" pitchFamily="34" charset="0"/>
                <a:cs typeface="Biome" panose="020B0503030204020804" pitchFamily="34" charset="0"/>
              </a:rPr>
              <a:t>Leading Up To The destruction of Jerusalem</a:t>
            </a:r>
          </a:p>
          <a:p>
            <a:pPr marL="571500" indent="-571500" algn="l">
              <a:buFont typeface="Wingdings" panose="05000000000000000000" pitchFamily="2" charset="2"/>
              <a:buChar char="§"/>
            </a:pPr>
            <a:r>
              <a:rPr lang="en-US" sz="4000" dirty="0"/>
              <a:t>Problem/solution—24:4, 5?</a:t>
            </a:r>
          </a:p>
          <a:p>
            <a:pPr marL="571500" indent="-571500" algn="l">
              <a:buFont typeface="Wingdings" panose="05000000000000000000" pitchFamily="2" charset="2"/>
              <a:buChar char="§"/>
            </a:pPr>
            <a:r>
              <a:rPr lang="en-US" sz="4000" dirty="0"/>
              <a:t>Problem/solution—24:6?</a:t>
            </a:r>
          </a:p>
          <a:p>
            <a:pPr marL="571500" indent="-571500" algn="l">
              <a:buFont typeface="Wingdings" panose="05000000000000000000" pitchFamily="2" charset="2"/>
              <a:buChar char="§"/>
            </a:pPr>
            <a:r>
              <a:rPr lang="en-US" sz="4000" dirty="0"/>
              <a:t>Problem/solution—24:7, 8?</a:t>
            </a:r>
          </a:p>
          <a:p>
            <a:pPr marL="571500" indent="-571500" algn="l">
              <a:buFont typeface="Wingdings" panose="05000000000000000000" pitchFamily="2" charset="2"/>
              <a:buChar char="§"/>
            </a:pPr>
            <a:r>
              <a:rPr lang="en-US" sz="4000" dirty="0"/>
              <a:t>Problem/solution—24:9-14?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98231509-3278-4774-80E0-6F4C670F4D4A}"/>
              </a:ext>
            </a:extLst>
          </p:cNvPr>
          <p:cNvSpPr txBox="1">
            <a:spLocks/>
          </p:cNvSpPr>
          <p:nvPr/>
        </p:nvSpPr>
        <p:spPr>
          <a:xfrm>
            <a:off x="211626" y="415694"/>
            <a:ext cx="3621500" cy="308950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121917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tx1"/>
                </a:solidFill>
                <a:latin typeface="Biome" panose="020B0503030204020804" pitchFamily="34" charset="0"/>
                <a:ea typeface="+mj-ea"/>
                <a:cs typeface="Biome" panose="020B0503030204020804" pitchFamily="34" charset="0"/>
              </a:defRPr>
            </a:lvl1pPr>
          </a:lstStyle>
          <a:p>
            <a:r>
              <a:rPr lang="en-US" sz="3600" dirty="0">
                <a:solidFill>
                  <a:srgbClr val="00B0F0"/>
                </a:solidFill>
              </a:rPr>
              <a:t>Extraordinary Times came upon Judea</a:t>
            </a:r>
          </a:p>
          <a:p>
            <a:r>
              <a:rPr lang="en-US" sz="3600" dirty="0">
                <a:solidFill>
                  <a:srgbClr val="00B0F0"/>
                </a:solidFill>
              </a:rPr>
              <a:t>(Matt. 24)</a:t>
            </a:r>
          </a:p>
        </p:txBody>
      </p:sp>
    </p:spTree>
    <p:extLst>
      <p:ext uri="{BB962C8B-B14F-4D97-AF65-F5344CB8AC3E}">
        <p14:creationId xmlns:p14="http://schemas.microsoft.com/office/powerpoint/2010/main" val="36497684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6DD03E1-2479-468B-AC4C-41A28DB1687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sz="5400" b="1" dirty="0">
                <a:solidFill>
                  <a:srgbClr val="FFC000"/>
                </a:solidFill>
              </a:rPr>
              <a:t>The call to faithfulness:</a:t>
            </a:r>
          </a:p>
          <a:p>
            <a:r>
              <a:rPr lang="en-US" dirty="0"/>
              <a:t>“So continuing daily with one accord </a:t>
            </a:r>
            <a:r>
              <a:rPr lang="en-US" u="sng" dirty="0"/>
              <a:t>in the temple</a:t>
            </a:r>
            <a:r>
              <a:rPr lang="en-US" dirty="0"/>
              <a:t>, and breaking bread from house to house, they ate their food with gladness and simplicity of heart”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B656B04-4FAD-4554-B4C5-6E4E7BE08EB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02733" y="5361518"/>
            <a:ext cx="10879667" cy="1307506"/>
          </a:xfrm>
        </p:spPr>
        <p:txBody>
          <a:bodyPr>
            <a:normAutofit/>
          </a:bodyPr>
          <a:lstStyle/>
          <a:p>
            <a:r>
              <a:rPr lang="en-US" sz="3600" dirty="0"/>
              <a:t>WHAT WERE DISCIPLES TO DO WHEN THEY SAW THE </a:t>
            </a:r>
            <a:r>
              <a:rPr lang="en-US" sz="3600" i="1" dirty="0">
                <a:solidFill>
                  <a:srgbClr val="FFC000"/>
                </a:solidFill>
              </a:rPr>
              <a:t>ABOMINATION OF DESOLATION </a:t>
            </a:r>
            <a:r>
              <a:rPr lang="en-US" sz="3600" dirty="0"/>
              <a:t>(MATT. 24:15)?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D1DAD08-9AC5-47AC-B63E-F420CE4A2251}"/>
              </a:ext>
            </a:extLst>
          </p:cNvPr>
          <p:cNvSpPr/>
          <p:nvPr/>
        </p:nvSpPr>
        <p:spPr>
          <a:xfrm>
            <a:off x="8757653" y="4651083"/>
            <a:ext cx="145745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rgbClr val="FFC000"/>
                </a:solidFill>
              </a:rPr>
              <a:t>Acts 2:46</a:t>
            </a:r>
          </a:p>
        </p:txBody>
      </p:sp>
    </p:spTree>
    <p:extLst>
      <p:ext uri="{BB962C8B-B14F-4D97-AF65-F5344CB8AC3E}">
        <p14:creationId xmlns:p14="http://schemas.microsoft.com/office/powerpoint/2010/main" val="266705876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A08A4037-FEB2-4297-8891-7EFE864A97D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571500" indent="-571500">
              <a:buFont typeface="Wingdings" panose="05000000000000000000" pitchFamily="2" charset="2"/>
              <a:buChar char="§"/>
            </a:pPr>
            <a:r>
              <a:rPr lang="en-US" dirty="0"/>
              <a:t>Understand—24:15</a:t>
            </a:r>
          </a:p>
          <a:p>
            <a:pPr marL="571500" indent="-571500">
              <a:buFont typeface="Wingdings" panose="05000000000000000000" pitchFamily="2" charset="2"/>
              <a:buChar char="§"/>
            </a:pPr>
            <a:r>
              <a:rPr lang="en-US" dirty="0"/>
              <a:t>See &amp; flee—24:15, 16</a:t>
            </a:r>
          </a:p>
          <a:p>
            <a:pPr marL="571500" indent="-571500">
              <a:buFont typeface="Wingdings" panose="05000000000000000000" pitchFamily="2" charset="2"/>
              <a:buChar char="§"/>
            </a:pPr>
            <a:r>
              <a:rPr lang="en-US" dirty="0"/>
              <a:t>Pray—24:20</a:t>
            </a:r>
          </a:p>
          <a:p>
            <a:pPr marL="571500" indent="-571500">
              <a:buFont typeface="Wingdings" panose="05000000000000000000" pitchFamily="2" charset="2"/>
              <a:buChar char="§"/>
            </a:pPr>
            <a:r>
              <a:rPr lang="en-US" dirty="0"/>
              <a:t>Know God rules even in the greatest tribulation—24:21, 22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0D37A15-19C7-44E4-98AB-865CABBEE56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sz="5400" dirty="0">
                <a:solidFill>
                  <a:srgbClr val="FFC000"/>
                </a:solidFill>
              </a:rPr>
              <a:t>WHAT WERE THE DISCIPLES TO KNOW &amp; DO?</a:t>
            </a:r>
          </a:p>
        </p:txBody>
      </p:sp>
    </p:spTree>
    <p:extLst>
      <p:ext uri="{BB962C8B-B14F-4D97-AF65-F5344CB8AC3E}">
        <p14:creationId xmlns:p14="http://schemas.microsoft.com/office/powerpoint/2010/main" val="392711453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Default">
  <a:themeElements>
    <a:clrScheme name="Gra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Revolution">
      <a:majorFont>
        <a:latin typeface="Trebuchet MS"/>
        <a:ea typeface=""/>
        <a:cs typeface=""/>
        <a:font script="Jpan" typeface="ＭＳ ゴシック"/>
        <a:font script="Hans" typeface="宋体"/>
        <a:font script="Hant" typeface="新細明體"/>
      </a:majorFont>
      <a:minorFont>
        <a:latin typeface="Trebuchet MS"/>
        <a:ea typeface=""/>
        <a:cs typeface=""/>
        <a:font script="Jpan" typeface="ＭＳ ゴシック"/>
        <a:font script="Hans" typeface="宋体"/>
        <a:font script="Hant" typeface="新細明體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132</TotalTime>
  <Words>395</Words>
  <Application>Microsoft Office PowerPoint</Application>
  <PresentationFormat>Widescreen</PresentationFormat>
  <Paragraphs>46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Arial</vt:lpstr>
      <vt:lpstr>Biome</vt:lpstr>
      <vt:lpstr>Trebuchet MS</vt:lpstr>
      <vt:lpstr>Wingdings</vt:lpstr>
      <vt:lpstr>Default</vt:lpstr>
      <vt:lpstr>These Extraordinary Times</vt:lpstr>
      <vt:lpstr>PowerPoint Presentation</vt:lpstr>
      <vt:lpstr>These Extraordinary Times</vt:lpstr>
      <vt:lpstr>Trials of regional and global distress are not new</vt:lpstr>
      <vt:lpstr>PowerPoint Presentation</vt:lpstr>
      <vt:lpstr>Trials of regional and global distress are not new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These Extraordinary Times</dc:title>
  <dc:creator>Steven Wallace</dc:creator>
  <cp:lastModifiedBy>Steven Wallace</cp:lastModifiedBy>
  <cp:revision>3</cp:revision>
  <dcterms:created xsi:type="dcterms:W3CDTF">2020-03-28T17:11:05Z</dcterms:created>
  <dcterms:modified xsi:type="dcterms:W3CDTF">2020-05-07T16:59:07Z</dcterms:modified>
</cp:coreProperties>
</file>