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258" r:id="rId5"/>
    <p:sldId id="261" r:id="rId6"/>
    <p:sldId id="262" r:id="rId7"/>
    <p:sldId id="267" r:id="rId8"/>
    <p:sldId id="268" r:id="rId9"/>
    <p:sldId id="271" r:id="rId10"/>
    <p:sldId id="269" r:id="rId11"/>
    <p:sldId id="263" r:id="rId12"/>
    <p:sldId id="266" r:id="rId13"/>
    <p:sldId id="264" r:id="rId14"/>
    <p:sldId id="270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019" autoAdjust="0"/>
  </p:normalViewPr>
  <p:slideViewPr>
    <p:cSldViewPr snapToGrid="0">
      <p:cViewPr varScale="1">
        <p:scale>
          <a:sx n="92" d="100"/>
          <a:sy n="92" d="100"/>
        </p:scale>
        <p:origin x="11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9A80C-998A-4381-9A70-A13EB3F612F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010D-A655-4194-9361-AA0078102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9E6CE5-124E-4160-A56F-A9571AE62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C5E5E-15E6-40F5-95DB-B86A5089AD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F856F83-4A41-43AA-8890-3E4561C78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497AF49-E0E3-44A4-B8E6-6340768D3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AD3A18-3ED1-46BF-A5CF-C10840C01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97EC9-0591-4412-969E-F2FCEA6452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E261BF85-EA21-4809-8638-8BFBF8B03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D94EF23-659C-486C-9A82-CA538D8ED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4E2896-4BE7-428B-A8EC-CC525FDBA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CB657-4884-4736-BEEB-9B0510ADF2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8C452BF-F0D2-4A7B-8F70-57086F294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788A360-4641-47D4-B0BA-2A154D7B7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1E9253-F55C-4A21-8BEC-9CDADC165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100EE-821E-4200-9A41-642A11EA69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DD89782E-16A2-44B5-9C6C-D3EB1CDB8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E1E9B71-54FB-4E2D-ABBD-3936EAAE7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180379-299C-452F-9F2D-D7D0D7A8F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6C3C4-E1B4-492A-836D-4C01C91982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92A3445-BEF6-4B6B-B259-C2FE88892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F44F087-33B2-4C66-AD01-71C8C1211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0010D-A655-4194-9361-AA0078102B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33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431DCE-B76B-436F-8CFD-39A564426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2BF598-52A1-4518-863B-B7BEA8E847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9692CAD-21C3-4EEA-BDCC-0FC9032AE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0ED2630-1F25-4C22-BE6A-EDE9BD616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DE46A6-6DF6-49FD-B9C4-E3AFB5219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C5C694-7734-471E-BF4B-82263CC70F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276282C5-86EE-4C9F-A305-CBC32108D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294BF7D-DF98-47F8-81A9-A532F8ADF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CCF84E-6351-4B9F-8A4F-41E68D126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3519D-E5DB-426F-9058-C01C6A914F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A1C3EFE-3A8F-4B0E-AD41-A9483B93F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C87025C-262D-4C7E-9AE3-EF0869F42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0010D-A655-4194-9361-AA0078102B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2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0010D-A655-4194-9361-AA0078102B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2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0010D-A655-4194-9361-AA0078102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64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8020B7-3C36-458D-B633-3D8FFE3AD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DB7737-2895-4BD4-8CA8-CF15460736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CB3A41BE-F493-4835-B27C-1749D4B25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FEFF020-8B62-4CD5-8900-1610B69DC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25D176-C0F2-4D4C-805E-7A9E2534D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2C485-E28F-46E0-968A-882C6D23DA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8923B1F-D2E1-4B04-B8FD-FF173EDF6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E86AD01-4673-41ED-8099-F0DB35EC0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0010D-A655-4194-9361-AA0078102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0010D-A655-4194-9361-AA0078102B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0B24C6-31CF-48E4-8991-5C49E1AC2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BD37E-25AA-415C-A345-22730FC13B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7D437B1-B06A-428B-B21C-0D384FCB1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E68AB85-D23F-4AEB-A3DD-ECF503D53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C58CD7-195D-466A-9F39-D14DA84C6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8CA46D-68ED-4A03-8FE5-19DF33A2D7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4A3474F9-7331-48BF-867D-361D6EA92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F02E901-5211-49B7-978F-6AB31B0ED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B1D793-8609-45D0-97C9-DE3ED74B3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83343-367E-4154-A93A-90C0BB97F1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EB3C2C75-97AC-4DDD-85FF-F6EB8A393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4D2D44E-A9B7-42CC-809E-DC287C45F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9286BA-1162-4B8C-A634-6B2955DF6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1C8D4-6BB2-4059-B5B7-E05DCCF2D0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9B1EC78-8E57-4A4E-812A-7D6E22E39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142BC98-6564-4605-AA3A-F51FB68EF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22FD-0E4E-4CA6-84C2-618343BEC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7CCDF-4C0E-4A29-BDDE-970BDAD30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C473F-ADF7-4DE2-9C6D-79A1DF44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A78A-DBD2-4778-B7C3-E596DAFE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EDF34-F576-44BE-B37C-3CE440C1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5319-528E-455C-A9F2-6A28BA8A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B0583-B7F5-4B6C-BF84-E1A24AB41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1185A-1CDA-49A7-9A24-3B5FBDF5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8ABCE-06DB-4753-A06B-6D4FCEAD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FEDF-3871-4E5D-8190-1D52057B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8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6BB2D-2E5C-4290-901B-446C438DB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4A48F-C8DE-4991-956C-58641F7AB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A163C-B421-4AD7-8C74-86C5EBE7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C8B7E-AE20-4395-A613-9CB637BA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8FEB0-3A89-441F-81E0-E06A6E11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71C49866-29FB-481C-B2E8-88ACC236B8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CF412C3A-603A-4F2C-B868-1CED69C6C9D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66B1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4340" name="Rectangle 4">
              <a:extLst>
                <a:ext uri="{FF2B5EF4-FFF2-40B4-BE49-F238E27FC236}">
                  <a16:creationId xmlns:a16="http://schemas.microsoft.com/office/drawing/2014/main" id="{80947AD3-F95A-4983-8D01-A2CE4B3904C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4341" name="Line 5">
              <a:extLst>
                <a:ext uri="{FF2B5EF4-FFF2-40B4-BE49-F238E27FC236}">
                  <a16:creationId xmlns:a16="http://schemas.microsoft.com/office/drawing/2014/main" id="{0DE298A2-843E-4559-A174-B2E236244FB9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4342" name="Rectangle 6">
              <a:extLst>
                <a:ext uri="{FF2B5EF4-FFF2-40B4-BE49-F238E27FC236}">
                  <a16:creationId xmlns:a16="http://schemas.microsoft.com/office/drawing/2014/main" id="{14A572F2-3915-48DA-8223-DF56A0D4604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4343" name="Line 7">
              <a:extLst>
                <a:ext uri="{FF2B5EF4-FFF2-40B4-BE49-F238E27FC236}">
                  <a16:creationId xmlns:a16="http://schemas.microsoft.com/office/drawing/2014/main" id="{919A3218-072B-418B-9447-B9BA97B2E550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4344" name="Rectangle 8">
              <a:extLst>
                <a:ext uri="{FF2B5EF4-FFF2-40B4-BE49-F238E27FC236}">
                  <a16:creationId xmlns:a16="http://schemas.microsoft.com/office/drawing/2014/main" id="{BF4DFCFD-5CB3-4CE7-8B12-FC0AAB376B3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4345" name="Rectangle 9">
            <a:extLst>
              <a:ext uri="{FF2B5EF4-FFF2-40B4-BE49-F238E27FC236}">
                <a16:creationId xmlns:a16="http://schemas.microsoft.com/office/drawing/2014/main" id="{29AC52CC-33A6-4780-AEE5-97F0440DEB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B752135B-AFD6-42F7-ABFE-F77E2031F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91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1A629A45-1603-46CC-95A5-1794AE0DCB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2295EC2C-897F-44A2-B03C-1B1A0A4DB0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AFFFAE30-FFA6-44D6-82AE-92D2D8B916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C9771720-E749-487E-A33B-8639BB052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69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6080-0E3A-4835-ADFB-0D8C4A2E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1A65D-492A-44A9-B97B-405504CE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8B9B5-D9BC-4820-81F3-0A3A1EE0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5839-2CDF-4858-A5FD-A576BDB1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2A23F-E6A8-4B7C-BCA1-FC94FE91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8BE29-12F4-4D5E-9334-A3BA39229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0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F1C2-C7DA-4680-957D-2D986067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48FA0-7348-41ED-B35E-30F19994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C7263-C52F-480A-BB34-1E99A219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D7D0-0311-4BE8-B93A-C8789CF1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3CE54-6E6C-4BE7-8FB3-DF76E1E1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41F95-FBC9-42BA-9DF8-13DB58DE4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8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D371-32C0-4514-8F01-B8C3DD55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52C3-CF97-4762-BD0D-BDAF81514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4943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F1BB5-795E-49F8-9088-C077E1C2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4943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1C05F-5576-4765-AFFA-2F2A4507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CA086-077A-493D-B0F1-3122F5B6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E94B8-FF56-4C45-852C-F6CC91A1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30A7-0A0F-4FF8-A9A1-240E1AD6D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34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30F6-FC92-4AE8-A261-0A57D4D9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96026-E7C2-462A-AC26-7A902CD64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F32EC-74CD-4A30-AA1D-E5303CFD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A3CE6-FB81-46A3-A9EF-C748272D6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BC5A3-B5A4-4847-A86E-71EEBA499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E0D0E-E379-4D06-87E7-648C86DF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E092D-4530-4D46-9B74-A8822392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EC60F-BB85-4017-A75A-760CC04C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247B-8722-4312-A0A5-8BF909AEE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25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2F70-3152-4367-BB4C-2D3BF390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14ACF-5826-4B50-9F02-DA4320AF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B0C34-3240-4BCF-8088-80B289AF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A22FD-7D21-452A-A3FC-221E29E5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FDAF-4BCA-4CB7-BFC8-E9A33093F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5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FA303-8018-4544-8B93-43B0D008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1F052-1853-4338-9850-47735265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47567-CB7C-472E-AFFF-6CED13CC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D544E-658A-4BDC-8DF8-06B9D1918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067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77C0-D12C-4665-92C2-40BC60DD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9799-EA5A-4B21-8EC8-F335EE8DE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255C9-1438-4DD6-82B0-798AF5F75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A6661-D693-4833-94A3-73E42DEE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D57B1-F62D-4602-A4B2-61796D90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B688-12BC-4F3C-BDEC-1620D82B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AF5E2-72D6-4B8B-86E6-6365C28D0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6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939E-92FD-4878-9E1F-D5FBC061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B88B-6BC3-4F75-BFF4-54BAA1B7F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C4D77-E6DA-4D87-8642-4CDAFD90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3D489-CF80-406A-BBB5-31867970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FDADF-ACCC-44E2-A0D9-7B7DD160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9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1DA4-735D-47DE-93B3-24027110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400B8-09CF-4760-A6AC-75BEA2AE8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55C6F-053F-452E-8A8B-A1A5B4290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CD97B-CD1D-4A0E-8993-242AF46C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56E43-3505-4BFB-9946-2C5FAD04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F4062-E28D-4FF5-B9DC-99C6C0A9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3B3DB-4500-4F92-9A37-7B033F809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3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4945-6D2B-4329-B9CE-226526EA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E91B4-44A2-4EAE-BAB2-EFCBF86EB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C2E7D-1925-4892-930A-9E26431D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64B80-0CC1-42E2-88EF-3818C5A9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AFA61-C930-4411-A0DC-691EFBE9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95B75-3387-4FF1-84DE-38D804CC7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354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4FC22B-58F1-4F8C-858E-DDDFF629F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3A3BB-F7A4-41FB-A8C0-B330592FD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41114-B72C-4913-AC63-CBD6EF27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3533F-BC9A-4A3D-B726-95BB4B40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9D44-F797-49C3-ACAA-264A23CD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FA69B-867F-4B35-8014-451DA2FB5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0F3AD81-3586-45D0-8E42-8D8DFE1D26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54400" y="2438401"/>
            <a:ext cx="8432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822C0D4-BF15-4F92-B791-1E0E608262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4267200"/>
            <a:ext cx="7416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6FA76746-A7B8-4E25-9852-B9249B7FD2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E1E50108-08D1-481F-AA85-6584584971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FC859E33-A50B-478F-8CDE-47ABC10644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652262-534E-4D36-B1EA-0FED5F687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50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C5EC-DD91-41E8-8AB3-3C55935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3E7EA-6D8E-4CDD-A487-219BE892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D305-A686-4900-BCAC-B3475182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0CCFC-4353-43BC-AFC6-D9CB8378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4B8A-DD05-46BF-A6B4-A9AA50F0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4DE4-0BF3-48BA-9AC1-D44686A8A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192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10BF-8E4D-433F-99ED-B1074C21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061CF-C34B-4671-9425-72C5DD1F5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460A-F2FC-4462-8D64-384B6142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EF2EC-3D28-4320-AC1C-E8DA3DD5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E71F-1C2B-40BB-A7AE-74E53FCE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182E6-87F7-4F91-9A70-92377F4E4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08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6E02-0A12-4DC7-A849-3968A4BD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2705-9AE8-4289-841B-38D36723F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94497-1211-4DC8-959B-493695F75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561E1-05B8-4CA9-A8DA-19220A7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40DB4-8738-402C-BE4C-D52FB014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15232-96F4-4176-BE14-D5CA93DD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8E23-C577-4EEC-B65F-7FAE49C97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04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2FF8-0845-4433-A895-18065EAE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35B19-3174-498F-9E04-43079330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6776B-1022-462D-96DC-3D72AAA54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2C914-9043-48FB-828C-C51431464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A4A70-3400-4068-A705-7679C408E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81360-C2FA-4EE0-9174-D8884E60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08857-0A42-4E57-A4B5-A2229D29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A9F38-C14C-4BF1-8F2D-13995EC2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56E50-4383-4B8B-9986-74C8AB7AE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774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9DE3-BEF2-4BD7-BBF6-D08BDB04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7B382-1FFE-4A5F-8D1E-B7F4B2F9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A4B19-8E5A-49A6-B924-B5D7664E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E4A0D-EC16-467F-B718-64A45DF4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CFCA5-320F-4FE5-B3E5-8265125EA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34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15E42-9292-4124-A65B-6677441E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486F6-959A-4B99-8C0C-E3939EE8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735A-5C94-45AC-9C15-BCB3F512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C556E-260E-45F8-8267-709E20424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8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A797-9D7C-424E-AD3A-9CE5C9D3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D96EE-FA06-456B-97D3-62FC2C4CD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86F8-FC76-416B-8A0E-11C7F5D1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48B6-E65B-4109-8978-02D0F54E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1D78-4B3C-4DE3-A5B4-019441F9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2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76EC-4F1D-4557-9E49-1526A9F0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EEFAC-5F41-489C-8ED7-EAE2460EB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1B29-DD62-4B67-9D57-DA122600C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A71CB-62A7-4BC0-8C21-33A6D21B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B6206-1A02-4C1E-82FA-FDAABBFF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0A000-AF73-4E5F-A419-0706630F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2B13B-EE96-4D57-9D6A-B300E734D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367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8044-630C-4D57-B70B-9F129DE3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B7E9B-CD19-42EE-A0AE-EAE19249C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7B054-DD99-4FEA-9D60-1273E3C48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B88AC-6B73-4DFD-9777-E661EE89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F056B-DFEA-4394-89FA-C74CB361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70C9-0AAB-45F7-A6B7-1CCB514F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28CE-8D37-4399-B290-94C9116EC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85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2C6E-1D8E-437F-9762-08344C7C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BB05-8F32-433A-BFE1-3648D6087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50437-FBA8-4664-B4B7-A58AA5C2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C8830-4DED-44FF-A66C-724E1A4B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E2C2-E6F4-40B7-8590-87FB5CF2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0A5D-DD73-4CBE-992A-3D9742AEC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62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09506-A1C9-4C4E-8684-66EF19426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81F61-C0DD-49C7-9A0F-2EF735B1E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593A-B1ED-465F-B443-D7958690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7F153-3DEF-41DD-A09B-BA9440F8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AEBD4-05BD-48E4-B7CA-8877B51B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A9A66-8614-4A18-A0C0-8147F65E4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20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3750-D567-4E78-B236-8E0D6471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6501F-731C-472E-9C32-7B2FAA11B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6119D-8092-4D6A-875C-5188CB6A8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99BE6-5199-4204-AE19-071FC8D1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FB14E-1C58-4DFC-9102-ED372993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D1A01-A801-41FF-A130-12F3B550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A103-A055-47F5-85EA-53B44FA0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2252-92A9-4101-934E-850C9011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851-BC4D-4C4A-8812-A7CFF547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3DAD4-C343-4741-9E1D-A2C3E9115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B591E-DEBD-4F83-A76A-1DC3AD103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087FC-8C6A-49C9-9EA5-6E850511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E068B-EE42-4541-9FAE-79F8F5F6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9936A-C12A-493D-A5F2-8E138C56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C9DE-BD67-4697-8470-1AB0EC04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BB386-1950-42C1-8CE0-8FD3E932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F45F0-ED68-4F94-BAEF-6FE4E69E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54E32-1515-4C64-84DB-FC0DA51B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4E020-9D69-4759-BF4B-F590D0A2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7F5AD-BEE0-45D5-A7A1-91E1F768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EA77-80EF-4F52-8B52-F4A404AE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9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DEAD-2C76-4E4F-86E4-5A746DA8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B521-097D-44AA-B605-12686546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4AC34-2FC4-45A7-807C-E885318BE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07B05-CA9A-481E-B40F-0B81EC85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F5170-69DE-4015-ADD4-F2AAAEB6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403CC-1994-4D47-A064-F2613BB8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4E6F-DD84-4340-83CD-F94D8AC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6CF4B-E1D4-442D-B27D-4AB937E14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1D542-C977-4140-BFC0-4DD4D82D0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E4362-DEE7-45A4-81EA-32FD18FF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5F834-C4D3-4E1D-A8ED-334A80AF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DEF-C8C3-4360-8758-A12A77FA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02D17-0E6D-4F36-9C88-0ABED685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B256D-3023-44EC-B304-C4B65E385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9017-D2A7-4E73-85D0-9CA236ECF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24D3-A0F1-4FC2-8CD0-C46C7BE39D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B4259-DD0F-4B92-B7FB-41D9C3BEF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32C79-2802-4BEA-AA10-8DB977CE4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6EA8-F48F-43DF-AAB4-E99C0CD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3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>
            <a:extLst>
              <a:ext uri="{FF2B5EF4-FFF2-40B4-BE49-F238E27FC236}">
                <a16:creationId xmlns:a16="http://schemas.microsoft.com/office/drawing/2014/main" id="{6A8AE8D8-23B3-4ABF-B5A6-3FFC7F818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24000"/>
            <a:ext cx="12192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A9B18E-58A9-4514-BF66-2C9B42EC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12192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66B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7E95832-C090-4784-A982-EB3FE6D395B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12192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068570E-3A7E-41A8-86D6-6CE7C58EF63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553200"/>
            <a:ext cx="12192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234CC6E9-3EF9-46B8-82C5-AC6AE9ABF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53200"/>
            <a:ext cx="12192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9DAD4343-0854-4BE0-AC3C-86445DBC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533400"/>
            <a:ext cx="113792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9F014A17-EF92-46D3-BD4F-F27569CD6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2E5CDF59-7AF6-4EFD-B161-BC7CCA64F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49438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A6E5C34A-E3D7-4FC4-9AB9-3739FB530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89675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4DE37842-9619-4121-A7B9-EF41F678FB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89675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6E06D772-6BEF-4B73-8E7A-8F0E387CC7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89675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102DAA56-8F7A-4736-B628-0BF072EAF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3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i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1BF38EE-8A17-4DEA-A096-294693F10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5EA29BB-AEFC-47E6-9BD6-86480F3CD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00137C43-C5B7-49B3-8EF9-F1ADD81060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39934A2-418E-463D-8C21-61C6E5392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1C7CFA4B-2C46-440C-9C8C-CF97E7B243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7480E55C-B864-4D96-9F68-B2FF7A206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5348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59D347E-7823-4144-A751-03D3959361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FRUIT OF THE SPIRIT</a:t>
            </a:r>
          </a:p>
        </p:txBody>
      </p:sp>
      <p:sp useBgFill="1">
        <p:nvSpPr>
          <p:cNvPr id="15363" name="Rectangle 3">
            <a:extLst>
              <a:ext uri="{FF2B5EF4-FFF2-40B4-BE49-F238E27FC236}">
                <a16:creationId xmlns:a16="http://schemas.microsoft.com/office/drawing/2014/main" id="{2FFDD6C2-9B45-4730-86B5-1DC7895FF3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62400"/>
            <a:ext cx="8610600" cy="2514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8000">
                <a:latin typeface="Arial Black" panose="020B0A04020102020204" pitchFamily="34" charset="0"/>
              </a:rPr>
              <a:t>“JOY”</a:t>
            </a:r>
            <a:r>
              <a:rPr lang="en-US" altLang="en-US" sz="6000">
                <a:latin typeface="Arial Black" panose="020B0A04020102020204" pitchFamily="34" charset="0"/>
              </a:rPr>
              <a:t> 	&amp;</a:t>
            </a:r>
          </a:p>
          <a:p>
            <a:pPr algn="l">
              <a:lnSpc>
                <a:spcPct val="80000"/>
              </a:lnSpc>
            </a:pPr>
            <a:r>
              <a:rPr lang="en-US" altLang="en-US" sz="8000">
                <a:latin typeface="Arial Black" panose="020B0A04020102020204" pitchFamily="34" charset="0"/>
              </a:rPr>
              <a:t>		</a:t>
            </a:r>
            <a:r>
              <a:rPr lang="en-US" altLang="en-US" sz="8800">
                <a:latin typeface="Arial Black" panose="020B0A04020102020204" pitchFamily="34" charset="0"/>
              </a:rPr>
              <a:t>“PEACE”</a:t>
            </a:r>
          </a:p>
        </p:txBody>
      </p:sp>
      <p:pic>
        <p:nvPicPr>
          <p:cNvPr id="4" name="Picture 3" descr="MCj01495450000[1]">
            <a:extLst>
              <a:ext uri="{FF2B5EF4-FFF2-40B4-BE49-F238E27FC236}">
                <a16:creationId xmlns:a16="http://schemas.microsoft.com/office/drawing/2014/main" id="{222A9383-D97B-4F6C-A4CA-04E18DFC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06" y="-25397"/>
            <a:ext cx="2109787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95DEA-2944-47D6-B11C-12B52B21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488" r="1851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5848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5B586D3B-02C0-4842-8AB5-5E8E4B580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660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The Rose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FD9595BB-DF53-4DB2-BB5E-192DA3FBF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7" y="2272143"/>
            <a:ext cx="4992241" cy="3788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Bembo" panose="02020502050201020203" pitchFamily="18" charset="0"/>
              </a:rPr>
              <a:t>“How can any beautiful flower come from a plant burdened with so many sharp thorns?”</a:t>
            </a:r>
          </a:p>
        </p:txBody>
      </p:sp>
    </p:spTree>
  </p:cSld>
  <p:clrMapOvr>
    <a:masterClrMapping/>
  </p:clrMapOvr>
  <p:transition spd="med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>
            <a:extLst>
              <a:ext uri="{FF2B5EF4-FFF2-40B4-BE49-F238E27FC236}">
                <a16:creationId xmlns:a16="http://schemas.microsoft.com/office/drawing/2014/main" id="{242169D3-5E60-498F-A461-5CBD3B5D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41950"/>
            <a:ext cx="17526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AE42E266-4B4C-48E3-BB1A-AFA18B67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876800"/>
            <a:ext cx="16764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1FCB0C36-10B4-4925-AD57-86343D7B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76800"/>
            <a:ext cx="1447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A55B0D4-2D25-429C-A5FD-069435523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altLang="en-US" sz="3600"/>
              <a:t>JOY BLOOMS IN ADVERSITY?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31910177-A699-4E8A-B09C-3C42531F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90601"/>
            <a:ext cx="8763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9  For I think that God has displayed us, the apostles, last, as men condemned to death; for we have been made a spectacle to the world, both to angels and to men.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10  We are fools for Christ’s sake, but you are wise in Christ! We are weak, but you are strong! You are distinguished, but we are dishonored!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11  To the present hour we both hunger and thirst, and we are poorly clothed, and beaten, and homeless.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12  And we labor, working with our own hands. Being reviled, we bless; being persecuted, we endure;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13  being defamed, we entreat. We have been made as the filth of the world, the offscouring of all things until now.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1 CORINTHIANS 4:9-13</a:t>
            </a: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9EAF90F7-2BE7-4632-9B85-2F98C8797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3789" y="1754188"/>
            <a:ext cx="3729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21A7A49A-9588-415C-8723-D46500236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5650" y="21336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83DD4CA3-5F1A-4E54-ADDF-30E7F007D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667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id="{0E80F526-E2EE-40DE-90A1-DF956969F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048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562366C6-BC50-45B6-BF31-FE2AA3B38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4290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A7DB7ED-8633-44C9-9387-9387E7C0E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Persecution Blossoms Into Joy &amp; Peace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1742A48-A102-4E15-8D57-8A1A3EEC5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Acts 5:41</a:t>
            </a:r>
            <a:r>
              <a:rPr lang="en-US" altLang="en-US" dirty="0"/>
              <a:t>  “So they departed from the presence of the council, </a:t>
            </a:r>
            <a:r>
              <a:rPr lang="en-US" altLang="en-US" b="1" u="sng" dirty="0"/>
              <a:t>rejoicing</a:t>
            </a:r>
            <a:r>
              <a:rPr lang="en-US" altLang="en-US" dirty="0"/>
              <a:t> that they were counted worthy to suffer shame for His name”</a:t>
            </a:r>
          </a:p>
          <a:p>
            <a:r>
              <a:rPr lang="en-US" altLang="en-US" dirty="0">
                <a:latin typeface="Arial Black" panose="020B0A04020102020204" pitchFamily="34" charset="0"/>
              </a:rPr>
              <a:t>Philippians 2:17</a:t>
            </a:r>
            <a:r>
              <a:rPr lang="en-US" altLang="en-US" dirty="0"/>
              <a:t>  “Yes, and if I am being poured out as a drink offering on the sacrifice and service of your faith, I am </a:t>
            </a:r>
            <a:r>
              <a:rPr lang="en-US" altLang="en-US" b="1" u="sng" dirty="0"/>
              <a:t>glad</a:t>
            </a:r>
            <a:r>
              <a:rPr lang="en-US" altLang="en-US" dirty="0"/>
              <a:t> and </a:t>
            </a:r>
            <a:r>
              <a:rPr lang="en-US" altLang="en-US" b="1" u="sng" dirty="0"/>
              <a:t>rejoice</a:t>
            </a:r>
            <a:r>
              <a:rPr lang="en-US" altLang="en-US" dirty="0"/>
              <a:t> with you all”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09608E-093F-4ED6-9849-22FA07A40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F4EDE16-D3A7-4F23-BEF1-90BE6F760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b="1" dirty="0"/>
              <a:t>“JOY” &amp; “PEACE” ARE NOT CONNECTED WITH EXTERNAL CIRCUMSTANCES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b="1" dirty="0"/>
              <a:t>“JOY” &amp; “PEACE” ARE CONNECTED TO CHRIST’S VINE</a:t>
            </a:r>
            <a:br>
              <a:rPr lang="en-US" altLang="en-US" sz="2800" b="1" dirty="0"/>
            </a:br>
            <a:br>
              <a:rPr lang="en-US" altLang="en-US" sz="2800" b="1" dirty="0"/>
            </a:br>
            <a:r>
              <a:rPr lang="en-US" altLang="en-US" sz="3600" b="1" dirty="0"/>
              <a:t>“</a:t>
            </a:r>
            <a:r>
              <a:rPr lang="en-US" altLang="en-US" sz="3600" b="1" baseline="30000" dirty="0"/>
              <a:t>2</a:t>
            </a:r>
            <a:r>
              <a:rPr lang="en-US" altLang="en-US" sz="3600" b="1" dirty="0"/>
              <a:t>  My brethren, count it all joy when you fall into various trials, </a:t>
            </a:r>
            <a:r>
              <a:rPr lang="en-US" altLang="en-US" sz="3600" b="1" baseline="30000" dirty="0"/>
              <a:t>3</a:t>
            </a:r>
            <a:r>
              <a:rPr lang="en-US" altLang="en-US" sz="3600" b="1" dirty="0"/>
              <a:t>  knowing that the testing of your faith produces patience” (Jas. 1:2, 3)</a:t>
            </a:r>
            <a:endParaRPr lang="en-US" altLang="en-US" sz="2800" b="1" dirty="0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918AA7D-F14D-497B-9D1B-9BF5C09C1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What Should We Be Joyful?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18B1C73-E2F5-483D-8D01-19807E934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Azo Sans Uber" panose="02000000000000000000" pitchFamily="50" charset="0"/>
              </a:rPr>
              <a:t>1.  That our Savior has come:</a:t>
            </a:r>
          </a:p>
          <a:p>
            <a:pPr lvl="1">
              <a:buFontTx/>
              <a:buNone/>
            </a:pPr>
            <a:r>
              <a:rPr lang="en-US" altLang="en-US" baseline="30000" dirty="0"/>
              <a:t>10</a:t>
            </a:r>
            <a:r>
              <a:rPr lang="en-US" altLang="en-US" dirty="0"/>
              <a:t>  Then the angel said to them, "Do not be afraid, for behold, I bring you good tidings of great joy which will be to all people.</a:t>
            </a:r>
          </a:p>
          <a:p>
            <a:pPr lvl="1">
              <a:buFontTx/>
              <a:buNone/>
            </a:pPr>
            <a:r>
              <a:rPr lang="en-US" altLang="en-US" baseline="30000" dirty="0"/>
              <a:t>11</a:t>
            </a:r>
            <a:r>
              <a:rPr lang="en-US" altLang="en-US" dirty="0"/>
              <a:t>  "For there is born to you this day in the city of David a Savior, who is Christ the Lord.</a:t>
            </a:r>
          </a:p>
          <a:p>
            <a:pPr lvl="1" algn="r">
              <a:buFontTx/>
              <a:buNone/>
            </a:pPr>
            <a:r>
              <a:rPr lang="en-US" altLang="en-US" dirty="0"/>
              <a:t>(Lk. 2:10, 11)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AD1B7D5-1D61-4AFD-93D8-0DB410579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What Should We Be Joyful?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DE7160B-C075-463C-8325-DE50647EE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en-US" dirty="0">
                <a:latin typeface="Azo Sans Uber" panose="02000000000000000000" pitchFamily="50" charset="0"/>
              </a:rPr>
              <a:t>2.  That we have found the kingdom of heaven:</a:t>
            </a:r>
          </a:p>
          <a:p>
            <a:pPr marL="990600" lvl="1" indent="-533400">
              <a:buNone/>
            </a:pPr>
            <a:r>
              <a:rPr lang="en-US" altLang="en-US" dirty="0"/>
              <a:t>Matthew 13:44, </a:t>
            </a:r>
            <a:br>
              <a:rPr lang="en-US" altLang="en-US" dirty="0"/>
            </a:br>
            <a:r>
              <a:rPr lang="en-US" altLang="en-US" dirty="0"/>
              <a:t>“Again, the kingdom of heaven is like treasure hidden in a field, which a man found and hid; and for joy over it he goes and sells all that he has and buys that field.”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664FFE3-F00C-418D-B7B7-3660101DA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What Should We Be Joyful?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2139541-6544-44AA-A89E-00B2D4355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Azo Sans Uber" panose="02000000000000000000" pitchFamily="50" charset="0"/>
              </a:rPr>
              <a:t>3. That our names are written in heaven:</a:t>
            </a:r>
          </a:p>
          <a:p>
            <a:pPr lvl="1">
              <a:buFontTx/>
              <a:buNone/>
            </a:pPr>
            <a:r>
              <a:rPr lang="en-US" altLang="en-US" dirty="0"/>
              <a:t>Luke 10:20  </a:t>
            </a:r>
            <a:br>
              <a:rPr lang="en-US" altLang="en-US" dirty="0"/>
            </a:br>
            <a:r>
              <a:rPr lang="en-US" altLang="en-US" dirty="0"/>
              <a:t>“Nevertheless do not rejoice in this, that the spirits are subject to you, but rather rejoice because your names are written in heaven.”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17D0324-53EF-4295-9413-166E23302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What Should We Be Joyful?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27A4037-9E05-4C39-BE5C-77154BA78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468" y="1849438"/>
            <a:ext cx="10345064" cy="4398962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dirty="0">
                <a:latin typeface="Azo Sans Uber" panose="02000000000000000000" pitchFamily="50" charset="0"/>
              </a:rPr>
              <a:t>4.  That we have fellowship with one another:</a:t>
            </a:r>
          </a:p>
          <a:p>
            <a:pPr marL="990600" lvl="1" indent="-533400">
              <a:buNone/>
            </a:pPr>
            <a:r>
              <a:rPr lang="en-US" altLang="en-US" baseline="30000" dirty="0"/>
              <a:t>15</a:t>
            </a:r>
            <a:r>
              <a:rPr lang="en-US" altLang="en-US" dirty="0"/>
              <a:t>  Rejoice with those who rejoice, and weep with those who weep.</a:t>
            </a:r>
          </a:p>
          <a:p>
            <a:pPr marL="990600" lvl="1" indent="-533400">
              <a:buNone/>
            </a:pPr>
            <a:r>
              <a:rPr lang="en-US" altLang="en-US" baseline="30000" dirty="0"/>
              <a:t>16</a:t>
            </a:r>
            <a:r>
              <a:rPr lang="en-US" altLang="en-US" dirty="0"/>
              <a:t>  Be of the same mind toward one another. Do not set your mind on high things, but associate with the humble. Do not be wise in your own opinion.</a:t>
            </a:r>
          </a:p>
          <a:p>
            <a:pPr marL="990600" lvl="1" indent="-533400" algn="r">
              <a:buNone/>
            </a:pPr>
            <a:r>
              <a:rPr lang="en-US" altLang="en-US" dirty="0"/>
              <a:t>Romans 12:15, 16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FE3A700-259E-4A37-97FC-6ADE0CEFB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What Should We Be Joyful?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7B382C2-2F38-455C-B4BD-C76B85244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468" y="1849438"/>
            <a:ext cx="10345064" cy="4398962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dirty="0">
                <a:latin typeface="Azo Sans Uber" panose="02000000000000000000" pitchFamily="50" charset="0"/>
              </a:rPr>
              <a:t>5. That some who were lost repented</a:t>
            </a:r>
          </a:p>
          <a:p>
            <a:pPr marL="990600" lvl="1" indent="-533400">
              <a:buNone/>
            </a:pPr>
            <a:r>
              <a:rPr lang="en-US" altLang="en-US" dirty="0"/>
              <a:t>Luke 15:7, </a:t>
            </a:r>
            <a:br>
              <a:rPr lang="en-US" altLang="en-US" dirty="0"/>
            </a:br>
            <a:r>
              <a:rPr lang="en-US" altLang="en-US" dirty="0"/>
              <a:t>“I say to you that likewise there will be more joy in heaven over one sinner who repents than over ninety-nine just persons who need no repentance.”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BD12086-B29D-4E5C-90DF-23C4AC9F6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Fruit of the Spirit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886EAA3-9BFE-488D-AA9E-628CC2786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8230" y="1849438"/>
            <a:ext cx="10199370" cy="45513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latin typeface="Azo Sans Uber" panose="02000000000000000000" pitchFamily="50" charset="0"/>
              </a:rPr>
              <a:t>CONNECTED TO THE VINE (Jn. 15:4-8)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Must abide in (v. 4)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Cannot do anything without the vine (v. 5)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Wither when apart from Christ (v. 6)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Cast into the fire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privilege to “ask” when we abide in (v. 7)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Bear much fruit…glorify the </a:t>
            </a:r>
            <a:r>
              <a:rPr lang="en-US" altLang="en-US"/>
              <a:t>Father…</a:t>
            </a:r>
            <a:r>
              <a:rPr lang="en-US" altLang="en-US" b="1" u="sng"/>
              <a:t>My disciples</a:t>
            </a:r>
            <a:r>
              <a:rPr lang="en-US" altLang="en-US"/>
              <a:t> </a:t>
            </a:r>
            <a:r>
              <a:rPr lang="en-US" altLang="en-US" dirty="0"/>
              <a:t>(v. 8)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D4CEB69-36C4-45EC-8AC7-D4CC617E4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Galatians 5:22, 23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63CBCDB-5457-4FCD-8FFB-25983BD89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7924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003300"/>
                </a:solidFill>
                <a:latin typeface="Arial" panose="020B0604020202020204" pitchFamily="34" charset="0"/>
              </a:rPr>
              <a:t>But the fruit of the Spirit is love, </a:t>
            </a:r>
            <a:r>
              <a:rPr lang="en-US" altLang="en-US" sz="3600" b="1" i="1" u="sng">
                <a:solidFill>
                  <a:srgbClr val="003300"/>
                </a:solidFill>
                <a:latin typeface="Arial" panose="020B0604020202020204" pitchFamily="34" charset="0"/>
              </a:rPr>
              <a:t>joy</a:t>
            </a:r>
            <a:r>
              <a:rPr lang="en-US" altLang="en-US" sz="3600" i="1">
                <a:solidFill>
                  <a:srgbClr val="00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600" b="1" i="1" u="sng">
                <a:solidFill>
                  <a:srgbClr val="003300"/>
                </a:solidFill>
                <a:latin typeface="Arial" panose="020B0604020202020204" pitchFamily="34" charset="0"/>
              </a:rPr>
              <a:t>peace</a:t>
            </a:r>
            <a:r>
              <a:rPr lang="en-US" altLang="en-US" sz="3600" i="1">
                <a:solidFill>
                  <a:srgbClr val="003300"/>
                </a:solidFill>
                <a:latin typeface="Arial" panose="020B0604020202020204" pitchFamily="34" charset="0"/>
              </a:rPr>
              <a:t>, longsuffering, kindness, goodness, faithfulness, gentleness, self-control. Against such there is no law.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98BD-EA98-4823-9E94-A8C70135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19:5-7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660A-7033-4119-86AF-7850A5C9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49438"/>
            <a:ext cx="10363200" cy="4603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5 Then a voice came from the throne, saying, "Praise our God, all you His servants and those who fear Him, both small and great!"</a:t>
            </a:r>
          </a:p>
          <a:p>
            <a:pPr marL="0" indent="0">
              <a:buNone/>
            </a:pPr>
            <a:r>
              <a:rPr lang="en-US" dirty="0"/>
              <a:t>6  And I heard, as it were, the voice of a great multitude, as the sound of many waters and as the sound of mighty </a:t>
            </a:r>
            <a:r>
              <a:rPr lang="en-US" dirty="0" err="1"/>
              <a:t>thunderings</a:t>
            </a:r>
            <a:r>
              <a:rPr lang="en-US" dirty="0"/>
              <a:t>, saying, "Alleluia! For the Lord God Omnipotent reigns!</a:t>
            </a:r>
          </a:p>
          <a:p>
            <a:pPr marL="0" indent="0">
              <a:buNone/>
            </a:pPr>
            <a:r>
              <a:rPr lang="en-US" dirty="0"/>
              <a:t>7  "Let us be glad and rejoice and give Him glory, for the marriage of the Lamb has come, and His wife has made herself ready."</a:t>
            </a:r>
          </a:p>
        </p:txBody>
      </p:sp>
    </p:spTree>
    <p:extLst>
      <p:ext uri="{BB962C8B-B14F-4D97-AF65-F5344CB8AC3E}">
        <p14:creationId xmlns:p14="http://schemas.microsoft.com/office/powerpoint/2010/main" val="18090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Rectangle 9">
            <a:extLst>
              <a:ext uri="{FF2B5EF4-FFF2-40B4-BE49-F238E27FC236}">
                <a16:creationId xmlns:a16="http://schemas.microsoft.com/office/drawing/2014/main" id="{5B1294C9-808F-4BB0-802A-27E7328C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" y="0"/>
            <a:ext cx="12170664" cy="3505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7A749B64-5221-4203-95DA-EC0B0CFB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" y="3581400"/>
            <a:ext cx="12170664" cy="3276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FB7EE39-FAE1-4CF8-A571-3CBB8EEB8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3134" y="31750"/>
            <a:ext cx="4800600" cy="1143000"/>
          </a:xfr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6000" i="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JOHN 8:32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4C3A0488-13D1-4ED6-A28B-D553C3C51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88" y="1524001"/>
            <a:ext cx="973721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i="1" dirty="0">
                <a:solidFill>
                  <a:schemeClr val="bg1"/>
                </a:solidFill>
                <a:latin typeface="Bembo" panose="02020502050201020203" pitchFamily="18" charset="0"/>
              </a:rPr>
              <a:t>“Then Jesus said to those Jews who believed Him, ‘If you abide in My word, you are My disciples indeed.’”</a:t>
            </a: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B80CEF0E-8ABD-4A6C-95ED-DEEE5EBAA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134" y="579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MARK 16:16</a:t>
            </a:r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936DB8B9-442E-4B5E-A51A-8FB94CAC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495" y="3810001"/>
            <a:ext cx="9681210" cy="1958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i="1" dirty="0">
                <a:solidFill>
                  <a:schemeClr val="accent6">
                    <a:lumMod val="75000"/>
                  </a:schemeClr>
                </a:solidFill>
                <a:latin typeface="Bembo" panose="02020502050201020203" pitchFamily="18" charset="0"/>
              </a:rPr>
              <a:t>“He who believes and is baptized will be saved; but he who does not believe will be condemned.”</a:t>
            </a:r>
          </a:p>
        </p:txBody>
      </p:sp>
      <p:sp>
        <p:nvSpPr>
          <p:cNvPr id="75787" name="Text Box 11">
            <a:extLst>
              <a:ext uri="{FF2B5EF4-FFF2-40B4-BE49-F238E27FC236}">
                <a16:creationId xmlns:a16="http://schemas.microsoft.com/office/drawing/2014/main" id="{5F02FAEF-A089-4E7D-83A1-0452132E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8600"/>
            <a:ext cx="281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Jesus on Discipleship!</a:t>
            </a:r>
          </a:p>
        </p:txBody>
      </p:sp>
      <p:sp>
        <p:nvSpPr>
          <p:cNvPr id="75789" name="Text Box 13">
            <a:extLst>
              <a:ext uri="{FF2B5EF4-FFF2-40B4-BE49-F238E27FC236}">
                <a16:creationId xmlns:a16="http://schemas.microsoft.com/office/drawing/2014/main" id="{74223660-DC72-43EC-B22F-36974B54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11850"/>
            <a:ext cx="281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1F7E9"/>
                </a:solidFill>
                <a:latin typeface="Arial Black" panose="020B0A04020102020204" pitchFamily="34" charset="0"/>
              </a:rPr>
              <a:t>Jesus on Salvation!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  <p:bldP spid="75781" grpId="0"/>
      <p:bldP spid="757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8482843-876C-4B21-AAB3-70EE55135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“Knowing Jesus”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2D9211C-1A0E-4633-870F-A85FD6E19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3999" y="1676400"/>
            <a:ext cx="9615055" cy="4800600"/>
          </a:xfrm>
        </p:spPr>
        <p:txBody>
          <a:bodyPr/>
          <a:lstStyle/>
          <a:p>
            <a:r>
              <a:rPr lang="en-US" altLang="en-US" dirty="0"/>
              <a:t>WILL NOT TAKE PAINFUL, SAD, AND ADVERSE EXPERIENCES AWAY FROM LIFE</a:t>
            </a:r>
          </a:p>
          <a:p>
            <a:pPr lvl="1"/>
            <a:r>
              <a:rPr lang="en-US" altLang="en-US" dirty="0"/>
              <a:t>“Yes, and all who desire to live godly in Christ Jesus will suffer persecution” (2 Tim. 3:12)</a:t>
            </a:r>
          </a:p>
          <a:p>
            <a:pPr lvl="1"/>
            <a:r>
              <a:rPr lang="en-US" altLang="en-US" dirty="0"/>
              <a:t>Acts 20:18, 19, “You know, from the first day that I came to Asia, in what manner I always lived among you, serving the Lord with all humility, with many tears and trials which happened to me by the plotting of the Jews.”</a:t>
            </a:r>
          </a:p>
          <a:p>
            <a:pPr lvl="1"/>
            <a:r>
              <a:rPr lang="en-US" altLang="en-US" dirty="0"/>
              <a:t>2 Corinthians 11:23-28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DE0834B-0C4A-4BBF-AAF8-329D65D31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“Knowing Jesus”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7860B4-0641-4F49-9838-D00EC4557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3999" y="1849438"/>
            <a:ext cx="9573492" cy="4114800"/>
          </a:xfrm>
        </p:spPr>
        <p:txBody>
          <a:bodyPr/>
          <a:lstStyle/>
          <a:p>
            <a:r>
              <a:rPr lang="en-US" altLang="en-US" dirty="0">
                <a:solidFill>
                  <a:schemeClr val="folHlink"/>
                </a:solidFill>
              </a:rPr>
              <a:t>WILL NOT TAKE PAINFUL, SAD, ADVERSE AND EXPERIENCES AWAY FROM LIFE</a:t>
            </a:r>
          </a:p>
          <a:p>
            <a:r>
              <a:rPr lang="en-US" altLang="en-US" dirty="0"/>
              <a:t>WILL IMPART A MEASURE OF JOY AND PEACE WITHIN ADVERSITY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09AE2B2-EF24-417E-B6DB-29101626F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Defining Joy &amp; Peace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E4680AA-5BA7-442B-BDC5-4A40440BD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latin typeface="Arial Black" panose="020B0A04020102020204" pitchFamily="34" charset="0"/>
              </a:rPr>
              <a:t>“JOY”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b="1" dirty="0"/>
              <a:t>great happiness</a:t>
            </a:r>
            <a:r>
              <a:rPr lang="en-US" altLang="en-US" dirty="0"/>
              <a:t> – feelings of great happiness or pleasure, especially of an elevated or spiritual kind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b="1" dirty="0"/>
              <a:t>something that brings happiness</a:t>
            </a:r>
            <a:r>
              <a:rPr lang="en-US" altLang="en-US" dirty="0"/>
              <a:t> – a pleasurable aspect of something, or something that is seen as a source of happiness</a:t>
            </a:r>
          </a:p>
          <a:p>
            <a:pPr marL="990600" lvl="1" indent="-533400" algn="r">
              <a:lnSpc>
                <a:spcPct val="90000"/>
              </a:lnSpc>
              <a:buNone/>
            </a:pPr>
            <a:r>
              <a:rPr lang="en-US" altLang="en-US" sz="2000" dirty="0"/>
              <a:t>(Encarta Dictionary)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F297135-4DA5-40F4-9639-ECC944310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Defining Joy &amp; Peace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5C67B71-F4DC-4A2A-9CA5-6EC02BA09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 Black" panose="020B0A04020102020204" pitchFamily="34" charset="0"/>
              </a:rPr>
              <a:t>“PEACE”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b="1" dirty="0"/>
              <a:t>freedom from war</a:t>
            </a:r>
            <a:r>
              <a:rPr lang="en-US" altLang="en-US" dirty="0"/>
              <a:t> – freedom from war, or the time when a war or conflict ends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b="1" dirty="0"/>
              <a:t>mental calm</a:t>
            </a:r>
            <a:r>
              <a:rPr lang="en-US" altLang="en-US" dirty="0"/>
              <a:t> – a state of mental calm and serenity, with no anxiety</a:t>
            </a:r>
          </a:p>
          <a:p>
            <a:pPr marL="990600" lvl="1" indent="-533400" algn="r">
              <a:buNone/>
            </a:pPr>
            <a:r>
              <a:rPr lang="en-US" altLang="en-US" sz="2000" dirty="0"/>
              <a:t>(Encarta Dictionary)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accel="50000" decel="50000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  <p:bldP spid="5632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3ED868E-6794-49EE-AD9A-5EADF6D4A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534400" cy="1143000"/>
          </a:xfrm>
          <a:solidFill>
            <a:schemeClr val="tx1"/>
          </a:solidFill>
        </p:spPr>
        <p:txBody>
          <a:bodyPr/>
          <a:lstStyle/>
          <a:p>
            <a:r>
              <a:rPr lang="en-US" altLang="en-US" sz="4000" dirty="0"/>
              <a:t>The Christian’s </a:t>
            </a:r>
            <a:br>
              <a:rPr lang="en-US" altLang="en-US" sz="4000" dirty="0"/>
            </a:br>
            <a:r>
              <a:rPr lang="en-US" altLang="en-US" sz="4000" dirty="0">
                <a:latin typeface="Arial Black" panose="020B0A04020102020204" pitchFamily="34" charset="0"/>
              </a:rPr>
              <a:t>“Peaceful Trichotomy”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A065327-3787-43CB-9E55-B6C8E774A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Peace with God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/>
              <a:t>Romans 5:1, “Therefore, having been justified by faith, we have peace with God through our Lord Jesus Christ”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Peace with fellowman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/>
              <a:t>Rom. 12:18, “If it is possible, as much as depends on you, live peaceably with all men”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Peace with self (Phil. 4:6-9)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5BE4CFC-F3DD-4760-9F81-DA352645F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World’s Wrong Reach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6BB466E-93C7-4B97-A85D-CC56D18E8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The world seeks joy: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by dismissing or eliminating sorrow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by filling life with “pleasurable things”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PROBLEM: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sorrow surrounds everyone and easily infuses the mind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lasting effect from material/physical “things” (Eccl. 2:1-11, 17, 18; 1 Jn. 2:17)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85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AA9A8E8-8C4A-4B22-9038-3B4759801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JOY IN ADVERSITY?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21593E02-9A3B-4E6B-BC1E-C1259AACC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0"/>
            <a:ext cx="79248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10  Blessed are those who are persecuted for righteousness’ sake, For theirs is the kingdom of heaven.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11  "Blessed are you when they revile and persecute you, and say all kinds of evil against you falsely for My sake.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12  "Rejoice and be exceedingly glad, for great is your reward in heaven, for so they persecuted the prophets who were before you.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MATTHEW 5:10-12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E3AB3DF3-1688-4CA8-BCE2-9D89EB10B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029200"/>
            <a:ext cx="464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1F6B827B-11BC-4B87-BF25-CFA378679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600200"/>
            <a:ext cx="12954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B52E0708-24D6-47C3-BAC5-A082D4A17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981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24233680-A765-43C6-9708-E863C3FB2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6877FA60-0ED2-416B-A1D1-EC1974BB4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3434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0023 L 0.01003 0.216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op circle design template">
  <a:themeElements>
    <a:clrScheme name="Crop circle design template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Crop circle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rop circl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p circl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p circl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p circl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p circl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p circl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op circl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op circl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op circl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op circl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op circl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op circl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1326</Words>
  <Application>Microsoft Office PowerPoint</Application>
  <PresentationFormat>Widescreen</PresentationFormat>
  <Paragraphs>113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Azo Sans Uber</vt:lpstr>
      <vt:lpstr>Bembo</vt:lpstr>
      <vt:lpstr>Calibri</vt:lpstr>
      <vt:lpstr>Calibri Light</vt:lpstr>
      <vt:lpstr>Times New Roman</vt:lpstr>
      <vt:lpstr>Wingdings</vt:lpstr>
      <vt:lpstr>Office Theme</vt:lpstr>
      <vt:lpstr>1_MEADOW</vt:lpstr>
      <vt:lpstr>Crop circle design template</vt:lpstr>
      <vt:lpstr>FRUIT OF THE SPIRIT</vt:lpstr>
      <vt:lpstr>Galatians 5:22, 23</vt:lpstr>
      <vt:lpstr>“Knowing Jesus”</vt:lpstr>
      <vt:lpstr>“Knowing Jesus”</vt:lpstr>
      <vt:lpstr>Defining Joy &amp; Peace</vt:lpstr>
      <vt:lpstr>Defining Joy &amp; Peace</vt:lpstr>
      <vt:lpstr>The Christian’s  “Peaceful Trichotomy”</vt:lpstr>
      <vt:lpstr>The World’s Wrong Reach</vt:lpstr>
      <vt:lpstr>JOY IN ADVERSITY?</vt:lpstr>
      <vt:lpstr>The Rose</vt:lpstr>
      <vt:lpstr>JOY BLOOMS IN ADVERSITY?</vt:lpstr>
      <vt:lpstr>Persecution Blossoms Into Joy &amp; Peace</vt:lpstr>
      <vt:lpstr>WHY?</vt:lpstr>
      <vt:lpstr>For What Should We Be Joyful?</vt:lpstr>
      <vt:lpstr>For What Should We Be Joyful?</vt:lpstr>
      <vt:lpstr>For What Should We Be Joyful?</vt:lpstr>
      <vt:lpstr>For What Should We Be Joyful?</vt:lpstr>
      <vt:lpstr>For What Should We Be Joyful?</vt:lpstr>
      <vt:lpstr>Fruit of the Spirit</vt:lpstr>
      <vt:lpstr>Revelation 19:5-7</vt:lpstr>
      <vt:lpstr>JOHN 8:32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OF THE SPIRIT</dc:title>
  <dc:creator>Steven Wallace</dc:creator>
  <cp:lastModifiedBy>Steven Wallace</cp:lastModifiedBy>
  <cp:revision>11</cp:revision>
  <dcterms:created xsi:type="dcterms:W3CDTF">2020-04-23T21:01:35Z</dcterms:created>
  <dcterms:modified xsi:type="dcterms:W3CDTF">2020-05-07T16:47:57Z</dcterms:modified>
</cp:coreProperties>
</file>