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5" r:id="rId3"/>
    <p:sldMasterId id="2147483697" r:id="rId4"/>
  </p:sldMasterIdLst>
  <p:notesMasterIdLst>
    <p:notesMasterId r:id="rId15"/>
  </p:notesMasterIdLst>
  <p:sldIdLst>
    <p:sldId id="342" r:id="rId5"/>
    <p:sldId id="328" r:id="rId6"/>
    <p:sldId id="335" r:id="rId7"/>
    <p:sldId id="336" r:id="rId8"/>
    <p:sldId id="337" r:id="rId9"/>
    <p:sldId id="334" r:id="rId10"/>
    <p:sldId id="343" r:id="rId11"/>
    <p:sldId id="338" r:id="rId12"/>
    <p:sldId id="339" r:id="rId13"/>
    <p:sldId id="34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5D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DB7290-7CA7-4F90-B27C-9F96C27039D0}" v="3" dt="2021-05-14T22:58:15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C117F876-C161-437B-BB1C-97367CACC1BF}"/>
    <pc:docChg chg="delSld modSld sldOrd">
      <pc:chgData name="Steven Wallace" userId="f455ab06884d4394" providerId="LiveId" clId="{C117F876-C161-437B-BB1C-97367CACC1BF}" dt="2021-05-15T00:26:34.294" v="9" actId="47"/>
      <pc:docMkLst>
        <pc:docMk/>
      </pc:docMkLst>
      <pc:sldChg chg="modSp mod">
        <pc:chgData name="Steven Wallace" userId="f455ab06884d4394" providerId="LiveId" clId="{C117F876-C161-437B-BB1C-97367CACC1BF}" dt="2021-05-15T00:12:54.065" v="5" actId="20577"/>
        <pc:sldMkLst>
          <pc:docMk/>
          <pc:sldMk cId="432641141" sldId="334"/>
        </pc:sldMkLst>
        <pc:spChg chg="mod">
          <ac:chgData name="Steven Wallace" userId="f455ab06884d4394" providerId="LiveId" clId="{C117F876-C161-437B-BB1C-97367CACC1BF}" dt="2021-05-15T00:12:54.065" v="5" actId="20577"/>
          <ac:spMkLst>
            <pc:docMk/>
            <pc:sldMk cId="432641141" sldId="334"/>
            <ac:spMk id="3" creationId="{AB5D1312-88D3-4E8D-B83D-E9083CEF7A52}"/>
          </ac:spMkLst>
        </pc:spChg>
      </pc:sldChg>
      <pc:sldChg chg="modSp mod">
        <pc:chgData name="Steven Wallace" userId="f455ab06884d4394" providerId="LiveId" clId="{C117F876-C161-437B-BB1C-97367CACC1BF}" dt="2021-05-15T00:25:50.923" v="6" actId="207"/>
        <pc:sldMkLst>
          <pc:docMk/>
          <pc:sldMk cId="120119491" sldId="339"/>
        </pc:sldMkLst>
        <pc:spChg chg="mod">
          <ac:chgData name="Steven Wallace" userId="f455ab06884d4394" providerId="LiveId" clId="{C117F876-C161-437B-BB1C-97367CACC1BF}" dt="2021-05-15T00:25:50.923" v="6" actId="207"/>
          <ac:spMkLst>
            <pc:docMk/>
            <pc:sldMk cId="120119491" sldId="339"/>
            <ac:spMk id="4" creationId="{4CF4695D-A960-4D24-B24A-6481B21B631C}"/>
          </ac:spMkLst>
        </pc:spChg>
      </pc:sldChg>
      <pc:sldChg chg="ord">
        <pc:chgData name="Steven Wallace" userId="f455ab06884d4394" providerId="LiveId" clId="{C117F876-C161-437B-BB1C-97367CACC1BF}" dt="2021-05-15T00:26:03.712" v="8"/>
        <pc:sldMkLst>
          <pc:docMk/>
          <pc:sldMk cId="2967937035" sldId="340"/>
        </pc:sldMkLst>
      </pc:sldChg>
      <pc:sldChg chg="del">
        <pc:chgData name="Steven Wallace" userId="f455ab06884d4394" providerId="LiveId" clId="{C117F876-C161-437B-BB1C-97367CACC1BF}" dt="2021-05-15T00:26:34.294" v="9" actId="47"/>
        <pc:sldMkLst>
          <pc:docMk/>
          <pc:sldMk cId="625184170" sldId="344"/>
        </pc:sldMkLst>
      </pc:sldChg>
    </pc:docChg>
  </pc:docChgLst>
  <pc:docChgLst>
    <pc:chgData name="Steven Wallace" userId="f455ab06884d4394" providerId="LiveId" clId="{5CDB7290-7CA7-4F90-B27C-9F96C27039D0}"/>
    <pc:docChg chg="delSld modSld">
      <pc:chgData name="Steven Wallace" userId="f455ab06884d4394" providerId="LiveId" clId="{5CDB7290-7CA7-4F90-B27C-9F96C27039D0}" dt="2021-05-15T20:03:41.324" v="48" actId="121"/>
      <pc:docMkLst>
        <pc:docMk/>
      </pc:docMkLst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1195055960" sldId="262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3969235973" sldId="263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2932622140" sldId="264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0" sldId="265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1322955554" sldId="268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1609448820" sldId="269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2496214135" sldId="272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2616400803" sldId="274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1565982470" sldId="275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576117482" sldId="283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2448047482" sldId="284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3526671592" sldId="287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2122052624" sldId="288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1137713929" sldId="289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1054673799" sldId="302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4240104599" sldId="304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3914072346" sldId="305"/>
        </pc:sldMkLst>
      </pc:sldChg>
      <pc:sldChg chg="del">
        <pc:chgData name="Steven Wallace" userId="f455ab06884d4394" providerId="LiveId" clId="{5CDB7290-7CA7-4F90-B27C-9F96C27039D0}" dt="2021-05-14T22:54:49.441" v="5" actId="47"/>
        <pc:sldMkLst>
          <pc:docMk/>
          <pc:sldMk cId="1477930226" sldId="324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2513065040" sldId="325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894586646" sldId="326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4261965603" sldId="327"/>
        </pc:sldMkLst>
      </pc:sldChg>
      <pc:sldChg chg="modSp mod modAnim">
        <pc:chgData name="Steven Wallace" userId="f455ab06884d4394" providerId="LiveId" clId="{5CDB7290-7CA7-4F90-B27C-9F96C27039D0}" dt="2021-05-15T18:33:13.540" v="28" actId="20577"/>
        <pc:sldMkLst>
          <pc:docMk/>
          <pc:sldMk cId="2404689214" sldId="328"/>
        </pc:sldMkLst>
        <pc:spChg chg="mod">
          <ac:chgData name="Steven Wallace" userId="f455ab06884d4394" providerId="LiveId" clId="{5CDB7290-7CA7-4F90-B27C-9F96C27039D0}" dt="2021-05-15T18:33:13.540" v="28" actId="20577"/>
          <ac:spMkLst>
            <pc:docMk/>
            <pc:sldMk cId="2404689214" sldId="328"/>
            <ac:spMk id="2" creationId="{AEB7F54A-15F9-42E0-A71D-8DA7D9D07373}"/>
          </ac:spMkLst>
        </pc:spChg>
      </pc:sldChg>
      <pc:sldChg chg="del">
        <pc:chgData name="Steven Wallace" userId="f455ab06884d4394" providerId="LiveId" clId="{5CDB7290-7CA7-4F90-B27C-9F96C27039D0}" dt="2021-05-14T22:53:52.861" v="2" actId="47"/>
        <pc:sldMkLst>
          <pc:docMk/>
          <pc:sldMk cId="1532470952" sldId="329"/>
        </pc:sldMkLst>
      </pc:sldChg>
      <pc:sldChg chg="del">
        <pc:chgData name="Steven Wallace" userId="f455ab06884d4394" providerId="LiveId" clId="{5CDB7290-7CA7-4F90-B27C-9F96C27039D0}" dt="2021-05-14T22:53:51.268" v="1" actId="47"/>
        <pc:sldMkLst>
          <pc:docMk/>
          <pc:sldMk cId="4124129855" sldId="330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673053114" sldId="331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828003630" sldId="332"/>
        </pc:sldMkLst>
      </pc:sldChg>
      <pc:sldChg chg="del">
        <pc:chgData name="Steven Wallace" userId="f455ab06884d4394" providerId="LiveId" clId="{5CDB7290-7CA7-4F90-B27C-9F96C27039D0}" dt="2021-05-14T22:53:47.097" v="0" actId="47"/>
        <pc:sldMkLst>
          <pc:docMk/>
          <pc:sldMk cId="3223652230" sldId="333"/>
        </pc:sldMkLst>
      </pc:sldChg>
      <pc:sldChg chg="modSp mod">
        <pc:chgData name="Steven Wallace" userId="f455ab06884d4394" providerId="LiveId" clId="{5CDB7290-7CA7-4F90-B27C-9F96C27039D0}" dt="2021-05-15T18:33:27.771" v="45" actId="20577"/>
        <pc:sldMkLst>
          <pc:docMk/>
          <pc:sldMk cId="432641141" sldId="334"/>
        </pc:sldMkLst>
        <pc:spChg chg="mod">
          <ac:chgData name="Steven Wallace" userId="f455ab06884d4394" providerId="LiveId" clId="{5CDB7290-7CA7-4F90-B27C-9F96C27039D0}" dt="2021-05-15T18:33:27.771" v="45" actId="20577"/>
          <ac:spMkLst>
            <pc:docMk/>
            <pc:sldMk cId="432641141" sldId="334"/>
            <ac:spMk id="2" creationId="{AEB7F54A-15F9-42E0-A71D-8DA7D9D07373}"/>
          </ac:spMkLst>
        </pc:spChg>
      </pc:sldChg>
      <pc:sldChg chg="del">
        <pc:chgData name="Steven Wallace" userId="f455ab06884d4394" providerId="LiveId" clId="{5CDB7290-7CA7-4F90-B27C-9F96C27039D0}" dt="2021-05-15T19:16:11.097" v="46" actId="47"/>
        <pc:sldMkLst>
          <pc:docMk/>
          <pc:sldMk cId="3687339071" sldId="341"/>
        </pc:sldMkLst>
      </pc:sldChg>
      <pc:sldChg chg="modSp mod modTransition">
        <pc:chgData name="Steven Wallace" userId="f455ab06884d4394" providerId="LiveId" clId="{5CDB7290-7CA7-4F90-B27C-9F96C27039D0}" dt="2021-05-15T20:03:41.324" v="48" actId="121"/>
        <pc:sldMkLst>
          <pc:docMk/>
          <pc:sldMk cId="1178007774" sldId="342"/>
        </pc:sldMkLst>
        <pc:spChg chg="mod">
          <ac:chgData name="Steven Wallace" userId="f455ab06884d4394" providerId="LiveId" clId="{5CDB7290-7CA7-4F90-B27C-9F96C27039D0}" dt="2021-05-15T20:03:41.324" v="48" actId="121"/>
          <ac:spMkLst>
            <pc:docMk/>
            <pc:sldMk cId="1178007774" sldId="342"/>
            <ac:spMk id="4" creationId="{E6C893D6-5340-4338-9804-95F5787180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A90CF-C84F-4732-A52E-A658D9D09BA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A1F13-C61C-4486-B341-FC646A18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84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5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0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4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4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3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08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4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49290" y="173630"/>
            <a:ext cx="7739652" cy="6512547"/>
          </a:xfrm>
        </p:spPr>
        <p:txBody>
          <a:bodyPr anchor="t" anchorCtr="0"/>
          <a:lstStyle>
            <a:lvl1pPr algn="l">
              <a:defRPr>
                <a:solidFill>
                  <a:srgbClr val="F9E0A2"/>
                </a:solidFill>
              </a:defRPr>
            </a:lvl1pPr>
            <a:lvl2pPr algn="l">
              <a:defRPr>
                <a:solidFill>
                  <a:srgbClr val="F9E0A2"/>
                </a:solidFill>
              </a:defRPr>
            </a:lvl2pPr>
            <a:lvl3pPr algn="l">
              <a:defRPr>
                <a:solidFill>
                  <a:srgbClr val="F9E0A2"/>
                </a:solidFill>
              </a:defRPr>
            </a:lvl3pPr>
            <a:lvl4pPr algn="l">
              <a:defRPr>
                <a:solidFill>
                  <a:srgbClr val="F9E0A2"/>
                </a:solidFill>
              </a:defRPr>
            </a:lvl4pPr>
            <a:lvl5pPr algn="l">
              <a:defRPr>
                <a:solidFill>
                  <a:srgbClr val="F9E0A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3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99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2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54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3A9C-3DB8-47AD-8E1E-DA35E4897E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51855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2130426"/>
            <a:ext cx="9245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3886200"/>
            <a:ext cx="833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22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59200" y="18288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8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05000"/>
            <a:ext cx="4470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05000"/>
            <a:ext cx="4470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59200" y="17526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79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312738"/>
            <a:ext cx="7823200" cy="1401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951038"/>
            <a:ext cx="48768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600" y="2601912"/>
            <a:ext cx="4878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951038"/>
            <a:ext cx="48768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601912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59200" y="17526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048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59200" y="18288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83360" y="1860177"/>
            <a:ext cx="11789673" cy="4838053"/>
          </a:xfrm>
        </p:spPr>
        <p:txBody>
          <a:bodyPr anchor="t" anchorCtr="0"/>
          <a:lstStyle>
            <a:lvl1pPr algn="l">
              <a:defRPr>
                <a:solidFill>
                  <a:srgbClr val="F9E0A2"/>
                </a:solidFill>
              </a:defRPr>
            </a:lvl1pPr>
            <a:lvl2pPr algn="l">
              <a:defRPr>
                <a:solidFill>
                  <a:srgbClr val="F9E0A2"/>
                </a:solidFill>
              </a:defRPr>
            </a:lvl2pPr>
            <a:lvl3pPr algn="l">
              <a:defRPr>
                <a:solidFill>
                  <a:srgbClr val="F9E0A2"/>
                </a:solidFill>
              </a:defRPr>
            </a:lvl3pPr>
            <a:lvl4pPr algn="l">
              <a:defRPr>
                <a:solidFill>
                  <a:srgbClr val="F9E0A2"/>
                </a:solidFill>
              </a:defRPr>
            </a:lvl4pPr>
            <a:lvl5pPr algn="l">
              <a:defRPr>
                <a:solidFill>
                  <a:srgbClr val="F9E0A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338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9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5717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733801"/>
            <a:ext cx="4011084" cy="2392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3600" y="685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7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24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59200" y="685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96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6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01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2130426"/>
            <a:ext cx="9245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3886200"/>
            <a:ext cx="833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6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59200" y="18288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78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6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05000"/>
            <a:ext cx="4470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05000"/>
            <a:ext cx="44704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59200" y="17526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32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312738"/>
            <a:ext cx="7823200" cy="1401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951038"/>
            <a:ext cx="48768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600" y="2601912"/>
            <a:ext cx="4878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1951038"/>
            <a:ext cx="48768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601912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59200" y="17526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5BCC-B80D-4845-9F38-FF5F64ADB36E}" type="datetime1">
              <a:rPr lang="en-US" altLang="en-US"/>
              <a:pPr/>
              <a:t>5/15/2021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AFDF2-0061-4F61-B426-64A2D662F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796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59200" y="1828800"/>
            <a:ext cx="782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48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6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5717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3733801"/>
            <a:ext cx="4011084" cy="2392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3600" y="685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03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24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59200" y="685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08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17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4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672A4-8B0D-4A8B-85B5-871BBE89E0E5}" type="datetime1">
              <a:rPr lang="en-US" altLang="en-US"/>
              <a:pPr/>
              <a:t>5/15/2021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3705-34D7-4B9E-A397-59341AADD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0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9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6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2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8F3AFA8-259D-424A-B5B5-6D4C5D5278EB}" type="datetimeFigureOut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5/15/2021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A7AF469-5778-4663-A6ED-3637C504BF2B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7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9E0A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anose="020E0502030303020204" pitchFamily="34" charset="0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9E0A2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9E0A2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63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9200" y="274638"/>
            <a:ext cx="78232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2057400"/>
            <a:ext cx="10261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5741-D5B1-47D2-A212-1B367622954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69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AEC1-8776-441A-83BA-F37E840E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9200" y="274638"/>
            <a:ext cx="78232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2057400"/>
            <a:ext cx="10261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3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69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0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893D6-5340-4338-9804-95F5787180C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sz="6600" dirty="0"/>
              <a:t>Current &amp; Local Contentions Against a Recent Creation</a:t>
            </a:r>
          </a:p>
        </p:txBody>
      </p:sp>
    </p:spTree>
    <p:extLst>
      <p:ext uri="{BB962C8B-B14F-4D97-AF65-F5344CB8AC3E}">
        <p14:creationId xmlns:p14="http://schemas.microsoft.com/office/powerpoint/2010/main" val="11780077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CD05D7-0B7E-43B2-9018-79CF20B147D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9289" y="173630"/>
            <a:ext cx="8066023" cy="651254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15  Be diligent to present yourself approved to God, a worker who does not need to be ashamed, rightly dividing the word of truth.</a:t>
            </a:r>
          </a:p>
          <a:p>
            <a:pPr marL="0" indent="0">
              <a:buNone/>
            </a:pPr>
            <a:r>
              <a:rPr lang="en-US" sz="4400" dirty="0"/>
              <a:t>16  But shun profane </a:t>
            </a:r>
            <a:r>
              <a:rPr lang="en-US" sz="4400" i="1" dirty="0"/>
              <a:t>and</a:t>
            </a:r>
            <a:r>
              <a:rPr lang="en-US" sz="4400" dirty="0"/>
              <a:t> idle babblings, for they will increase to more ungodliness. </a:t>
            </a:r>
          </a:p>
          <a:p>
            <a:pPr marL="0" indent="0" algn="r">
              <a:buNone/>
            </a:pPr>
            <a:r>
              <a:rPr lang="en-US" sz="4000" dirty="0">
                <a:solidFill>
                  <a:schemeClr val="bg1"/>
                </a:solidFill>
              </a:rPr>
              <a:t>–2 Timothy 2:15, 16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F54A-15F9-42E0-A71D-8DA7D9D0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8796"/>
            <a:ext cx="10353762" cy="1257300"/>
          </a:xfrm>
        </p:spPr>
        <p:txBody>
          <a:bodyPr/>
          <a:lstStyle/>
          <a:p>
            <a:pPr algn="l"/>
            <a:r>
              <a:rPr lang="en-US" dirty="0"/>
              <a:t>“How Old is the Earth?”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1312-88D3-4E8D-B83D-E9083CEF7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3326"/>
            <a:ext cx="10353762" cy="3714749"/>
          </a:xfrm>
        </p:spPr>
        <p:txBody>
          <a:bodyPr numCol="2">
            <a:no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 verse that we can point to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Clearly not a salvation issue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Scientist calculate the age of the universe as tied to the speed of light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possible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gap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of time Gen. 1:1, 2, 3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Not written in chronological order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meaning of “God said” </a:t>
            </a:r>
          </a:p>
          <a:p>
            <a:r>
              <a:rPr lang="en-US" sz="2400" dirty="0"/>
              <a:t>Hebrew word for “day” (Heb. </a:t>
            </a:r>
            <a:r>
              <a:rPr lang="en-US" sz="2400" i="1" dirty="0" err="1"/>
              <a:t>yom</a:t>
            </a:r>
            <a:r>
              <a:rPr lang="en-US" sz="2400" dirty="0"/>
              <a:t>)  has multiple meanings (Gen. 1:5; 2:1-4)</a:t>
            </a:r>
          </a:p>
          <a:p>
            <a:r>
              <a:rPr lang="en-US" sz="2400" dirty="0"/>
              <a:t>We are still in the seventh day of creation in 2021 (Gen. 2:3)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2DC9A-75F5-4254-B56F-48A6F7974A00}"/>
              </a:ext>
            </a:extLst>
          </p:cNvPr>
          <p:cNvSpPr/>
          <p:nvPr/>
        </p:nvSpPr>
        <p:spPr>
          <a:xfrm>
            <a:off x="2147322" y="5826443"/>
            <a:ext cx="8968958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dirty="0">
                <a:effectLst/>
              </a:rPr>
              <a:t>“EP 24 - How Old Is the Earth?” </a:t>
            </a:r>
            <a:r>
              <a:rPr lang="en-US" i="1" dirty="0"/>
              <a:t>The Extra Mile</a:t>
            </a:r>
            <a:r>
              <a:rPr lang="en-US" dirty="0">
                <a:effectLst/>
              </a:rPr>
              <a:t>, YouTube, 3 May 2021, www.youtube.com/watch?v=O0rsfJjVk6g.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F5414-85DB-4BE5-832F-EFA8F99B8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42" t="9292" r="35957" b="47345"/>
          <a:stretch/>
        </p:blipFill>
        <p:spPr>
          <a:xfrm>
            <a:off x="913795" y="5615305"/>
            <a:ext cx="753080" cy="10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C530-0F7F-4747-9C8D-8226EB3B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Still In The Seventh Day of Creation?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D72E1-2F9A-41E0-965E-FCAF821C9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34078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2800" b="1" dirty="0"/>
              <a:t>Psalm 95:6-11</a:t>
            </a:r>
          </a:p>
          <a:p>
            <a:pPr marL="36900" indent="0">
              <a:buNone/>
            </a:pPr>
            <a:r>
              <a:rPr lang="en-US" sz="2400" dirty="0"/>
              <a:t>6  Oh come, let us worship and bow down; Let us kneel before the LORD our Maker.</a:t>
            </a:r>
          </a:p>
          <a:p>
            <a:pPr marL="36900" indent="0">
              <a:buNone/>
            </a:pPr>
            <a:r>
              <a:rPr lang="en-US" sz="2400" dirty="0"/>
              <a:t>7  For He [is] our God, And we [are] the people of His pasture, And the sheep of His hand. </a:t>
            </a:r>
            <a:r>
              <a:rPr lang="en-US" sz="2400" dirty="0">
                <a:solidFill>
                  <a:srgbClr val="FFC000"/>
                </a:solidFill>
              </a:rPr>
              <a:t>Today</a:t>
            </a:r>
            <a:r>
              <a:rPr lang="en-US" sz="2400" dirty="0"/>
              <a:t>, if you will hear His voice:</a:t>
            </a:r>
          </a:p>
          <a:p>
            <a:pPr marL="36900" indent="0">
              <a:buNone/>
            </a:pPr>
            <a:r>
              <a:rPr lang="en-US" sz="2400" dirty="0"/>
              <a:t>8  "</a:t>
            </a:r>
            <a:r>
              <a:rPr lang="en-US" sz="2400" dirty="0">
                <a:solidFill>
                  <a:srgbClr val="FFC000"/>
                </a:solidFill>
              </a:rPr>
              <a:t>Do not harden your hearts, as in the rebellion</a:t>
            </a:r>
            <a:r>
              <a:rPr lang="en-US" sz="2400" dirty="0"/>
              <a:t>, As [in] the day of trial in the wilderness,</a:t>
            </a:r>
          </a:p>
          <a:p>
            <a:pPr marL="36900" indent="0">
              <a:buNone/>
            </a:pPr>
            <a:r>
              <a:rPr lang="en-US" sz="2400" dirty="0"/>
              <a:t>9  When your fathers </a:t>
            </a:r>
            <a:r>
              <a:rPr lang="en-US" sz="2400" dirty="0">
                <a:solidFill>
                  <a:srgbClr val="FFC000"/>
                </a:solidFill>
              </a:rPr>
              <a:t>tested Me</a:t>
            </a:r>
            <a:r>
              <a:rPr lang="en-US" sz="2400" dirty="0"/>
              <a:t>; They tried Me, </a:t>
            </a:r>
            <a:r>
              <a:rPr lang="en-US" sz="2400" dirty="0">
                <a:solidFill>
                  <a:srgbClr val="FFC000"/>
                </a:solidFill>
              </a:rPr>
              <a:t>though they saw My work</a:t>
            </a:r>
            <a:r>
              <a:rPr lang="en-US" sz="2400" dirty="0"/>
              <a:t>.</a:t>
            </a:r>
          </a:p>
          <a:p>
            <a:pPr marL="36900" indent="0">
              <a:buNone/>
            </a:pPr>
            <a:r>
              <a:rPr lang="en-US" sz="2400" dirty="0"/>
              <a:t>10  For forty years I was grieved with [that] generation, And said, ‘It [is] a people who </a:t>
            </a:r>
            <a:r>
              <a:rPr lang="en-US" sz="2400" dirty="0">
                <a:solidFill>
                  <a:srgbClr val="FFC000"/>
                </a:solidFill>
              </a:rPr>
              <a:t>go astray in their hearts</a:t>
            </a:r>
            <a:r>
              <a:rPr lang="en-US" sz="2400" dirty="0"/>
              <a:t>, And </a:t>
            </a:r>
            <a:r>
              <a:rPr lang="en-US" sz="2400" u="sng" dirty="0"/>
              <a:t>they do not know My ways</a:t>
            </a:r>
            <a:r>
              <a:rPr lang="en-US" sz="2400" dirty="0"/>
              <a:t>.’</a:t>
            </a:r>
          </a:p>
          <a:p>
            <a:pPr marL="36900" indent="0">
              <a:buNone/>
            </a:pPr>
            <a:r>
              <a:rPr lang="en-US" sz="2400" dirty="0"/>
              <a:t>11  So I swore in My wrath, ‘</a:t>
            </a:r>
            <a:r>
              <a:rPr lang="en-US" sz="2400" u="sng" dirty="0">
                <a:solidFill>
                  <a:srgbClr val="FFC000"/>
                </a:solidFill>
              </a:rPr>
              <a:t>They shall not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enter</a:t>
            </a:r>
            <a:r>
              <a:rPr lang="en-US" sz="2400" u="sng" dirty="0">
                <a:solidFill>
                  <a:srgbClr val="FFC000"/>
                </a:solidFill>
              </a:rPr>
              <a:t> My rest</a:t>
            </a:r>
            <a:r>
              <a:rPr lang="en-US" sz="2400" dirty="0"/>
              <a:t>.’"</a:t>
            </a:r>
          </a:p>
        </p:txBody>
      </p:sp>
    </p:spTree>
    <p:extLst>
      <p:ext uri="{BB962C8B-B14F-4D97-AF65-F5344CB8AC3E}">
        <p14:creationId xmlns:p14="http://schemas.microsoft.com/office/powerpoint/2010/main" val="367671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C530-0F7F-4747-9C8D-8226EB3B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285"/>
            <a:ext cx="10353762" cy="15556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Does Hebrews 4:1-11 Teach that the Seventh Day of Creation Will Continue in Eternity?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D72E1-2F9A-41E0-965E-FCAF821C9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49"/>
            <a:ext cx="10353762" cy="4694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The focus is </a:t>
            </a:r>
            <a:r>
              <a:rPr lang="en-US" sz="3200" u="sng" dirty="0"/>
              <a:t>entering</a:t>
            </a:r>
            <a:r>
              <a:rPr lang="en-US" sz="3200" dirty="0"/>
              <a:t> the rest, viz., </a:t>
            </a:r>
            <a:r>
              <a:rPr lang="en-US" sz="3200" i="1" dirty="0"/>
              <a:t>heaven!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 danger to come short of it exists (Heb. 4:1; cf. 12:15)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God </a:t>
            </a:r>
            <a:r>
              <a:rPr lang="en-US" sz="3200" u="sng" dirty="0"/>
              <a:t>rested</a:t>
            </a:r>
            <a:r>
              <a:rPr lang="en-US" sz="3200" dirty="0"/>
              <a:t> on the seventh day </a:t>
            </a:r>
            <a:r>
              <a:rPr lang="en-US" sz="3200" u="sng" dirty="0"/>
              <a:t>from all His works </a:t>
            </a:r>
            <a:r>
              <a:rPr lang="en-US" sz="3200" dirty="0"/>
              <a:t>(Heb. 4:4; cf. Gen. 2:2, 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C000"/>
                </a:solidFill>
              </a:rPr>
              <a:t>PATTERN</a:t>
            </a:r>
            <a:r>
              <a:rPr lang="en-US" sz="2800" dirty="0"/>
              <a:t>: WORK </a:t>
            </a:r>
            <a:r>
              <a:rPr lang="en-US" sz="2800" dirty="0">
                <a:sym typeface="Wingdings" panose="05000000000000000000" pitchFamily="2" charset="2"/>
              </a:rPr>
              <a:t> 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249E8-F47E-46AF-8BBE-30C29DE56C45}"/>
              </a:ext>
            </a:extLst>
          </p:cNvPr>
          <p:cNvSpPr txBox="1"/>
          <p:nvPr/>
        </p:nvSpPr>
        <p:spPr>
          <a:xfrm>
            <a:off x="913795" y="5346386"/>
            <a:ext cx="1035376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Agency FB" panose="020B0503020202020204" pitchFamily="34" charset="0"/>
              </a:rPr>
              <a:t>John 5:17</a:t>
            </a:r>
            <a:r>
              <a:rPr lang="en-US" sz="3600" dirty="0">
                <a:solidFill>
                  <a:schemeClr val="bg1"/>
                </a:solidFill>
                <a:latin typeface="Agency FB" panose="020B0503020202020204" pitchFamily="34" charset="0"/>
              </a:rPr>
              <a:t>, “But Jesus answered them, ‘My Father has been working until now, and I have been working.’”</a:t>
            </a:r>
          </a:p>
        </p:txBody>
      </p:sp>
    </p:spTree>
    <p:extLst>
      <p:ext uri="{BB962C8B-B14F-4D97-AF65-F5344CB8AC3E}">
        <p14:creationId xmlns:p14="http://schemas.microsoft.com/office/powerpoint/2010/main" val="31381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C530-0F7F-4747-9C8D-8226EB3B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1557"/>
            <a:ext cx="10353762" cy="15653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Does Hebrews 4:1-11 Teach that the Seventh Day of Creation Will Continue in Eternity?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D72E1-2F9A-41E0-965E-FCAF821C9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49"/>
            <a:ext cx="10353762" cy="47815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ym typeface="Wingdings" panose="05000000000000000000" pitchFamily="2" charset="2"/>
              </a:rPr>
              <a:t>Those of the Exodus didn’t enter—God swore in wrath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ym typeface="Wingdings" panose="05000000000000000000" pitchFamily="2" charset="2"/>
              </a:rPr>
              <a:t>Designates a certain day through David (4:7); </a:t>
            </a:r>
            <a:r>
              <a:rPr lang="en-US" sz="2800" i="1" dirty="0">
                <a:sym typeface="Wingdings" panose="05000000000000000000" pitchFamily="2" charset="2"/>
              </a:rPr>
              <a:t>not the seventh day of creation</a:t>
            </a:r>
            <a:r>
              <a:rPr lang="en-US" sz="2800" dirty="0">
                <a:sym typeface="Wingdings" panose="05000000000000000000" pitchFamily="2" charset="2"/>
              </a:rPr>
              <a:t>, but “</a:t>
            </a:r>
            <a:r>
              <a:rPr lang="en-US" sz="2800" i="1" dirty="0">
                <a:solidFill>
                  <a:srgbClr val="FFC000"/>
                </a:solidFill>
                <a:sym typeface="Wingdings" panose="05000000000000000000" pitchFamily="2" charset="2"/>
              </a:rPr>
              <a:t>Today</a:t>
            </a:r>
            <a:r>
              <a:rPr lang="en-US" sz="2800" dirty="0">
                <a:sym typeface="Wingdings" panose="05000000000000000000" pitchFamily="2" charset="2"/>
              </a:rPr>
              <a:t>” (Psa. 95:7)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ym typeface="Wingdings" panose="05000000000000000000" pitchFamily="2" charset="2"/>
              </a:rPr>
              <a:t>Joshua’s generation didn’t enter His rest (Heb. 4:8)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ym typeface="Wingdings" panose="05000000000000000000" pitchFamily="2" charset="2"/>
              </a:rPr>
              <a:t>David wrote this hundreds of years after Joshua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ym typeface="Wingdings" panose="05000000000000000000" pitchFamily="2" charset="2"/>
              </a:rPr>
              <a:t>A rest remains for you (4:9)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ym typeface="Wingdings" panose="05000000000000000000" pitchFamily="2" charset="2"/>
              </a:rPr>
              <a:t>Diligence to hear and obey is needed to enter; a danger to fall by disobedience (Heb. 4:11; cf. 	5:11)</a:t>
            </a:r>
          </a:p>
        </p:txBody>
      </p:sp>
    </p:spTree>
    <p:extLst>
      <p:ext uri="{BB962C8B-B14F-4D97-AF65-F5344CB8AC3E}">
        <p14:creationId xmlns:p14="http://schemas.microsoft.com/office/powerpoint/2010/main" val="523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F54A-15F9-42E0-A71D-8DA7D9D0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8796"/>
            <a:ext cx="10353762" cy="1257300"/>
          </a:xfrm>
        </p:spPr>
        <p:txBody>
          <a:bodyPr/>
          <a:lstStyle/>
          <a:p>
            <a:pPr algn="l"/>
            <a:r>
              <a:rPr lang="en-US" dirty="0"/>
              <a:t>“How Old is the Earth?”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1312-88D3-4E8D-B83D-E9083CEF7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3326"/>
            <a:ext cx="10353762" cy="3714749"/>
          </a:xfrm>
        </p:spPr>
        <p:txBody>
          <a:bodyPr numCol="2">
            <a:no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 verse that we can point to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Clearly not a salvation issue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Scientist calculate the age of the universe as tied to the speed of light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possible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gap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of time Gen. 1:1, 2, 3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Not written in chronological order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meaning of “God said” 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Hebrew word for “day” (Heb. </a:t>
            </a:r>
            <a:r>
              <a:rPr lang="en-US" sz="2400" i="1" dirty="0" err="1">
                <a:solidFill>
                  <a:schemeClr val="tx1">
                    <a:lumMod val="50000"/>
                  </a:schemeClr>
                </a:solidFill>
              </a:rPr>
              <a:t>yom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)  has multiple meanings (Gen. 1:5; 2:1-4)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 are still in the seventh day of creation in 2021 (Gen. 2:3)</a:t>
            </a:r>
          </a:p>
          <a:p>
            <a:r>
              <a:rPr lang="en-US" sz="2400" dirty="0"/>
              <a:t>Discounted, “Take the Bible seriously means to take it literally!”</a:t>
            </a:r>
          </a:p>
          <a:p>
            <a:pPr lvl="1"/>
            <a:r>
              <a:rPr lang="en-US" sz="2200" dirty="0"/>
              <a:t>Ex: problem, “one cup”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2DC9A-75F5-4254-B56F-48A6F7974A00}"/>
              </a:ext>
            </a:extLst>
          </p:cNvPr>
          <p:cNvSpPr/>
          <p:nvPr/>
        </p:nvSpPr>
        <p:spPr>
          <a:xfrm>
            <a:off x="2147322" y="5826443"/>
            <a:ext cx="8968958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dirty="0">
                <a:effectLst/>
              </a:rPr>
              <a:t>“EP 24 - How Old Is the Earth?” </a:t>
            </a:r>
            <a:r>
              <a:rPr lang="en-US" i="1" dirty="0"/>
              <a:t>The Extra Mile</a:t>
            </a:r>
            <a:r>
              <a:rPr lang="en-US" dirty="0">
                <a:effectLst/>
              </a:rPr>
              <a:t>, YouTube, 3 May 2021, www.youtube.com/watch?v=O0rsfJjVk6g.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F5414-85DB-4BE5-832F-EFA8F99B8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42" t="9292" r="35957" b="47345"/>
          <a:stretch/>
        </p:blipFill>
        <p:spPr>
          <a:xfrm>
            <a:off x="913795" y="5615305"/>
            <a:ext cx="753080" cy="10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19B79D-CE22-4028-AD6E-463313CB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Literal</a:t>
            </a:r>
            <a:r>
              <a:rPr lang="en-US" dirty="0"/>
              <a:t> or </a:t>
            </a:r>
            <a:r>
              <a:rPr lang="en-US" u="sng" dirty="0"/>
              <a:t>Figurative</a:t>
            </a:r>
            <a:r>
              <a:rPr lang="en-US" dirty="0"/>
              <a:t> Language?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6768D-A1DA-4542-80B9-0522F8750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>
                <a:latin typeface="Agency FB" panose="020B0503020202020204" pitchFamily="34" charset="0"/>
              </a:rPr>
              <a:t>Literal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B32D9-AEAF-467D-A08E-95ED571B4C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“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This </a:t>
            </a:r>
            <a:r>
              <a:rPr lang="en-US" sz="2800" b="0" i="1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is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 the history 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of the heavens and the earth when they were created, in the day that the LORD God made the earth and the heavens” </a:t>
            </a:r>
            <a:br>
              <a:rPr lang="en-US" sz="2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</a:br>
            <a:r>
              <a:rPr lang="en-US" sz="2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–Gen. 2:4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00FC3-40D6-4B80-AD7D-32C899976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>
                <a:effectLst/>
                <a:latin typeface="Agency FB" panose="020B0503020202020204" pitchFamily="34" charset="0"/>
              </a:rPr>
              <a:t>Figurative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3162E0-2C82-4716-954A-0723B3BE2A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“The Revelation of Jesus Christ, which God gave Him to show His servants—things which must shortly take place. And He sent and </a:t>
            </a:r>
            <a:r>
              <a:rPr lang="en-US" sz="2800" b="0" i="0" u="none" strike="noStrike" baseline="0" dirty="0">
                <a:solidFill>
                  <a:srgbClr val="0070C0"/>
                </a:solidFill>
                <a:latin typeface="Segoe UI" panose="020B0502040204020203" pitchFamily="34" charset="0"/>
              </a:rPr>
              <a:t>signified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Segoe UI" panose="020B0502040204020203" pitchFamily="34" charset="0"/>
              </a:rPr>
              <a:t> [it] by His angel to His servant John” – Rev. 1:1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25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F323-6AA9-497F-A38B-14B4B754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Metaphors</a:t>
            </a:r>
            <a:r>
              <a:rPr lang="en-US" dirty="0"/>
              <a:t> Require an Understanding of </a:t>
            </a:r>
            <a:r>
              <a:rPr lang="en-US" b="1" dirty="0"/>
              <a:t>Literal</a:t>
            </a:r>
            <a:r>
              <a:rPr lang="en-US" dirty="0"/>
              <a:t> Actual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A397-6A46-449E-97B5-ED9F437D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99448"/>
          </a:xfrm>
        </p:spPr>
        <p:txBody>
          <a:bodyPr>
            <a:normAutofit/>
          </a:bodyPr>
          <a:lstStyle/>
          <a:p>
            <a:r>
              <a:rPr lang="en-US" sz="3200" dirty="0"/>
              <a:t>Joh 6:48  "I am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bread </a:t>
            </a:r>
            <a:r>
              <a:rPr lang="en-US" sz="3200" dirty="0"/>
              <a:t>of life.”</a:t>
            </a:r>
          </a:p>
          <a:p>
            <a:r>
              <a:rPr lang="en-US" sz="3200" dirty="0"/>
              <a:t>Joh 9:5  "As long as I am in the world, I am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light </a:t>
            </a:r>
            <a:r>
              <a:rPr lang="en-US" sz="3200" dirty="0"/>
              <a:t>of the world.“</a:t>
            </a:r>
          </a:p>
          <a:p>
            <a:r>
              <a:rPr lang="en-US" sz="3200" dirty="0"/>
              <a:t>Joh 10:9  "I am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door</a:t>
            </a:r>
            <a:r>
              <a:rPr lang="en-US" sz="3200" dirty="0"/>
              <a:t>. If anyone enters by Me, he will be saved, and will go in and out and find pasture.”</a:t>
            </a:r>
          </a:p>
          <a:p>
            <a:r>
              <a:rPr lang="en-US" sz="3200" dirty="0"/>
              <a:t>Joh 10:11  "I am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good shepherd</a:t>
            </a:r>
            <a:r>
              <a:rPr lang="en-US" sz="3200" dirty="0"/>
              <a:t>. …”</a:t>
            </a:r>
          </a:p>
          <a:p>
            <a:r>
              <a:rPr lang="en-US" sz="3200" dirty="0"/>
              <a:t>Joh 15:5  "I am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 vine</a:t>
            </a:r>
            <a:r>
              <a:rPr lang="en-US" sz="3200" dirty="0"/>
              <a:t>, you [are]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branches</a:t>
            </a:r>
            <a:r>
              <a:rPr lang="en-US" sz="3200" dirty="0"/>
              <a:t>. …”</a:t>
            </a:r>
          </a:p>
        </p:txBody>
      </p:sp>
    </p:spTree>
    <p:extLst>
      <p:ext uri="{BB962C8B-B14F-4D97-AF65-F5344CB8AC3E}">
        <p14:creationId xmlns:p14="http://schemas.microsoft.com/office/powerpoint/2010/main" val="350346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076C9-A01F-41EF-9DB5-90BC92702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4695D-A960-4D24-B24A-6481B21B63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0038" y="173630"/>
            <a:ext cx="11544300" cy="651292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LORD reigns, He is clothed with majesty; The LORD is clothed, He has girded Himself with strength.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Surely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world is established,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 that it cannot be moved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</a:t>
            </a:r>
            <a:r>
              <a:rPr lang="en-US" sz="4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Your throne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established from of old; You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from everlasting. </a:t>
            </a:r>
            <a:r>
              <a:rPr lang="en-US" sz="4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floods have lifted up, O LORD,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floods have lifted up their voice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; The floods lift up their waves. </a:t>
            </a:r>
            <a:r>
              <a:rPr lang="en-US" sz="4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4 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 LORD on high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mightier Than the noise of many waters,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Than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the mighty waves of the sea. </a:t>
            </a:r>
            <a:r>
              <a:rPr lang="en-US" sz="4400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5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Your testimonies are very sure; Holiness adorns Your house, O LORD, forever. --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93</a:t>
            </a:r>
          </a:p>
        </p:txBody>
      </p:sp>
    </p:spTree>
    <p:extLst>
      <p:ext uri="{BB962C8B-B14F-4D97-AF65-F5344CB8AC3E}">
        <p14:creationId xmlns:p14="http://schemas.microsoft.com/office/powerpoint/2010/main" val="120119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595932"/>
      </a:dk2>
      <a:lt2>
        <a:srgbClr val="E2E7E8"/>
      </a:lt2>
      <a:accent1>
        <a:srgbClr val="C69E96"/>
      </a:accent1>
      <a:accent2>
        <a:srgbClr val="BAA17F"/>
      </a:accent2>
      <a:accent3>
        <a:srgbClr val="C6C696"/>
      </a:accent3>
      <a:accent4>
        <a:srgbClr val="A1BA7F"/>
      </a:accent4>
      <a:accent5>
        <a:srgbClr val="9EC696"/>
      </a:accent5>
      <a:accent6>
        <a:srgbClr val="7FBA8E"/>
      </a:accent6>
      <a:hlink>
        <a:srgbClr val="3E6B74"/>
      </a:hlink>
      <a:folHlink>
        <a:srgbClr val="4C4C4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988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Agency FB</vt:lpstr>
      <vt:lpstr>Arial</vt:lpstr>
      <vt:lpstr>Calibri</vt:lpstr>
      <vt:lpstr>Calisto MT</vt:lpstr>
      <vt:lpstr>Candara</vt:lpstr>
      <vt:lpstr>Georgia</vt:lpstr>
      <vt:lpstr>Segoe UI</vt:lpstr>
      <vt:lpstr>Wingdings</vt:lpstr>
      <vt:lpstr>Wingdings 2</vt:lpstr>
      <vt:lpstr>1_Office Theme</vt:lpstr>
      <vt:lpstr>SlateVTI</vt:lpstr>
      <vt:lpstr>Office Theme</vt:lpstr>
      <vt:lpstr>2_Office Theme</vt:lpstr>
      <vt:lpstr>PowerPoint Presentation</vt:lpstr>
      <vt:lpstr>“How Old is the Earth?”</vt:lpstr>
      <vt:lpstr>Are We Still In The Seventh Day of Creation?</vt:lpstr>
      <vt:lpstr>Does Hebrews 4:1-11 Teach that the Seventh Day of Creation Will Continue in Eternity?</vt:lpstr>
      <vt:lpstr>Does Hebrews 4:1-11 Teach that the Seventh Day of Creation Will Continue in Eternity?</vt:lpstr>
      <vt:lpstr>“How Old is the Earth?”</vt:lpstr>
      <vt:lpstr>Literal or Figurative Language?</vt:lpstr>
      <vt:lpstr>Metaphors Require an Understanding of Literal Actual Elements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Wallace</dc:creator>
  <cp:lastModifiedBy>Steven Wallace</cp:lastModifiedBy>
  <cp:revision>4</cp:revision>
  <dcterms:created xsi:type="dcterms:W3CDTF">2021-05-10T20:34:57Z</dcterms:created>
  <dcterms:modified xsi:type="dcterms:W3CDTF">2021-05-15T20:04:05Z</dcterms:modified>
</cp:coreProperties>
</file>